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0" r:id="rId7"/>
    <p:sldId id="264" r:id="rId8"/>
    <p:sldId id="265" r:id="rId9"/>
    <p:sldId id="266" r:id="rId10"/>
    <p:sldId id="261" r:id="rId11"/>
    <p:sldId id="268" r:id="rId12"/>
    <p:sldId id="267" r:id="rId13"/>
    <p:sldId id="262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9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BF7F2-7B5D-DECD-7D2F-A04E2EF837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1FA392-AEFC-ADFF-330D-08B655D652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445696-40A6-719F-6841-95C5F7AF8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3BF7-E559-4023-B261-7C83DCC3018E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918D2-404A-B48A-9F6E-374AF1E74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CA86BC-7722-A580-DED1-A8BA54BE8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265A3-DEC2-4974-BDCA-B7344E5F22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46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B4B3E-27BD-357E-E305-80A643AC4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637C46-4FF4-D4ED-3E8A-6B5AD9DD9A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54CCDB-B50C-EA91-6617-FDAA9CB98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3BF7-E559-4023-B261-7C83DCC3018E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609B2-080F-2624-73AF-20F222FBA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1B30A5-E045-0E0A-DB33-7C308B49E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265A3-DEC2-4974-BDCA-B7344E5F22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634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A9B5B0-71AC-506D-F426-66A935CC5E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BA9956-3A22-D6FC-BD98-A1E8CDF16A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975E72-5699-7C3E-CF60-989D9D7AB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3BF7-E559-4023-B261-7C83DCC3018E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FBA80A-7048-0242-BB87-ECBA267FB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D7F86B-5D0D-6E0E-ED27-B1CCCBCF3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265A3-DEC2-4974-BDCA-B7344E5F22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124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F3F8B-09D5-7020-FFBA-01506F5C2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EA01ED-3C9D-AC95-94CA-6AC9B0C60D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9F9FA5-97D8-6DAA-D89D-2F6159354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3BF7-E559-4023-B261-7C83DCC3018E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8C86D3-88A9-4B89-8697-D8446CDAB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7350C2-93BC-6136-F66F-873C0305D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265A3-DEC2-4974-BDCA-B7344E5F22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41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4808D-EEA3-403B-8ED7-42AE2E01F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5CF874-2871-BC5F-C2A2-D00F7A1C9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977F65-04B2-C6FE-81D5-94FE38D92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3BF7-E559-4023-B261-7C83DCC3018E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4B28CD-3449-8D83-5730-25FEEE741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D8556E-6B49-AFE7-DAD7-6FED47DC6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265A3-DEC2-4974-BDCA-B7344E5F22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27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1938F-C8EF-48F0-1D6A-284773CCD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1B0610-3009-C0BD-60D4-9E9A761DA0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B525FA-172E-4AA3-10E4-0FD4D22DB5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9E12A8-D313-4350-5107-3A379FAF5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3BF7-E559-4023-B261-7C83DCC3018E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3E490F-6176-5E7B-9B5F-9B477C958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B039AC-C5F5-CD09-3A09-80ED8A4F0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265A3-DEC2-4974-BDCA-B7344E5F22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525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1EFE3-C911-6246-A232-8DF7FEBFC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37C155-28EC-7ABC-EB30-0D347DF81C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A290B8-890E-CDAD-C1D8-FC2A3C654E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36846B-AB6E-28FA-9C4D-CD1A2E8793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F256CB-731E-7C8F-1AA1-8C7326A399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C98C8B-1C89-6EF8-D5FE-3C20AB487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3BF7-E559-4023-B261-7C83DCC3018E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52F82B-8341-2A19-6735-DCA87B0A6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A92F56-D0D3-2761-0C05-A75212894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265A3-DEC2-4974-BDCA-B7344E5F22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779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6A577-D96B-1B26-4ABE-A10E4C842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1705E3-9DF9-8E91-63EF-944EDECD3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3BF7-E559-4023-B261-7C83DCC3018E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4AA037-216E-4663-78F7-ACE8263EF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D95481-E29B-A092-2FC7-23EA0E46C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265A3-DEC2-4974-BDCA-B7344E5F22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387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202144-2A9A-88AA-AE7E-FD60B635B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3BF7-E559-4023-B261-7C83DCC3018E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BEC026-7063-331E-D832-6A332134A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2E44B6-DE23-E4B9-1EB0-A1E868CE7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265A3-DEC2-4974-BDCA-B7344E5F22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899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B686D-BE14-8B40-40CE-341A68028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1B333-448D-EC58-20DC-9C291E67EF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6FDCDA-5A70-B528-EAFC-87E224632E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520DF5-D248-E358-6E26-1D0B00E0B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3BF7-E559-4023-B261-7C83DCC3018E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5F8846-1939-EE26-2047-6B6E4D2E9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019C1C-C880-086F-498E-DAB41B2F7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265A3-DEC2-4974-BDCA-B7344E5F22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005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559D0-22B0-EB0D-AD17-8905ABDCE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6FE745-782E-FBB2-5CD1-E37C84CB4F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3940BA-A9FC-4A8F-0B10-F80EC57324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8C4644-5C7B-801A-6AF5-844BEBD17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3BF7-E559-4023-B261-7C83DCC3018E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D5A91F-0AB6-95CB-C597-6BD97F557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25D5E-4FD7-0431-BF71-169E10B57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265A3-DEC2-4974-BDCA-B7344E5F22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530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63F864-A144-4CB8-AFD2-4E468E0AB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0C5531-D5B8-C84F-ED4E-4723790119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FD3779-FA8D-C7C0-5F50-7C3C267EF0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3D43BF7-E559-4023-B261-7C83DCC3018E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048394-98CA-E08D-56AC-22CA637CBC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D69416-16AC-AB7A-E7CC-BC4F61EC9A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6E265A3-DEC2-4974-BDCA-B7344E5F22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40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een field with trees and mountains in the background&#10;&#10;Description automatically generated">
            <a:extLst>
              <a:ext uri="{FF2B5EF4-FFF2-40B4-BE49-F238E27FC236}">
                <a16:creationId xmlns:a16="http://schemas.microsoft.com/office/drawing/2014/main" id="{20A16D11-EB9C-006E-4D17-4771762673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>
          <a:xfrm>
            <a:off x="0" y="0"/>
            <a:ext cx="12954000" cy="7772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7B2865-CDEB-B239-72A5-0EABFF9936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2788" y="208439"/>
            <a:ext cx="11523406" cy="1846503"/>
          </a:xfrm>
        </p:spPr>
        <p:txBody>
          <a:bodyPr>
            <a:normAutofit/>
          </a:bodyPr>
          <a:lstStyle/>
          <a:p>
            <a:r>
              <a:rPr lang="en-US" dirty="0"/>
              <a:t>Collaborative Research on Grassland Fuels and Management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B1CD68-921F-1BEB-CF05-F83037C524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664364"/>
            <a:ext cx="9144000" cy="165576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Jon Henn, Katie </a:t>
            </a:r>
            <a:r>
              <a:rPr lang="en-US" sz="3200" dirty="0" err="1">
                <a:solidFill>
                  <a:schemeClr val="bg1"/>
                </a:solidFill>
              </a:rPr>
              <a:t>Suding</a:t>
            </a:r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University of Colorado Boulder</a:t>
            </a:r>
          </a:p>
        </p:txBody>
      </p:sp>
      <p:pic>
        <p:nvPicPr>
          <p:cNvPr id="2050" name="Picture 2" descr="Using the interlocking CU alone | University of Colorado">
            <a:extLst>
              <a:ext uri="{FF2B5EF4-FFF2-40B4-BE49-F238E27FC236}">
                <a16:creationId xmlns:a16="http://schemas.microsoft.com/office/drawing/2014/main" id="{3075D94F-252F-1640-7E40-86BF3241D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871" y="5664364"/>
            <a:ext cx="1135323" cy="1093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888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E2B56-0FB8-D247-D868-5884955A1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73697" cy="1325563"/>
          </a:xfrm>
        </p:spPr>
        <p:txBody>
          <a:bodyPr/>
          <a:lstStyle/>
          <a:p>
            <a:r>
              <a:rPr lang="en-US" dirty="0"/>
              <a:t>Objective 2: Testing fuel management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0C1B1C-B7F9-FB95-9DD2-D48E1684E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Distributed experiment at 8 locations</a:t>
            </a:r>
          </a:p>
          <a:p>
            <a:r>
              <a:rPr lang="en-US" dirty="0"/>
              <a:t>Treatments that we will test:</a:t>
            </a:r>
          </a:p>
          <a:p>
            <a:pPr lvl="1"/>
            <a:r>
              <a:rPr lang="en-US" dirty="0"/>
              <a:t>Mowing</a:t>
            </a:r>
          </a:p>
          <a:p>
            <a:pPr lvl="1"/>
            <a:r>
              <a:rPr lang="en-US" dirty="0"/>
              <a:t>Grazing</a:t>
            </a:r>
          </a:p>
          <a:p>
            <a:pPr lvl="1"/>
            <a:r>
              <a:rPr lang="en-US" dirty="0"/>
              <a:t>Prescribed fire</a:t>
            </a:r>
          </a:p>
          <a:p>
            <a:r>
              <a:rPr lang="en-US" dirty="0"/>
              <a:t>We will measure how fuel characteristics respond over time</a:t>
            </a:r>
          </a:p>
          <a:p>
            <a:r>
              <a:rPr lang="en-US" dirty="0"/>
              <a:t>We will also measure effects on other important grassland functions</a:t>
            </a:r>
          </a:p>
          <a:p>
            <a:pPr lvl="1"/>
            <a:r>
              <a:rPr lang="en-US" dirty="0"/>
              <a:t>Plant diversity, native/non-native species</a:t>
            </a:r>
          </a:p>
          <a:p>
            <a:pPr lvl="1"/>
            <a:r>
              <a:rPr lang="en-US" dirty="0"/>
              <a:t>Soil carbon, nutrients, and stability</a:t>
            </a:r>
          </a:p>
          <a:p>
            <a:pPr lvl="1"/>
            <a:r>
              <a:rPr lang="en-US" dirty="0"/>
              <a:t>Forage production and quality</a:t>
            </a:r>
          </a:p>
        </p:txBody>
      </p:sp>
    </p:spTree>
    <p:extLst>
      <p:ext uri="{BB962C8B-B14F-4D97-AF65-F5344CB8AC3E}">
        <p14:creationId xmlns:p14="http://schemas.microsoft.com/office/powerpoint/2010/main" val="27317894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1C6E8-05AF-B1A8-9791-6983E6FE8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B44685-D915-2F55-BB11-F5379D4EE7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FA9BF81-7B95-63F6-7E4C-A73F9BBCE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24" y="0"/>
            <a:ext cx="1153474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3600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D87BA-CB34-7A5D-F52F-F1F761C51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096" y="-313300"/>
            <a:ext cx="10515600" cy="1325563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2D8693-74D3-195C-75F8-8E47789734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096" y="1147200"/>
            <a:ext cx="105156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05F08D7-29DD-F2BA-CFDD-C2A568271C87}"/>
              </a:ext>
            </a:extLst>
          </p:cNvPr>
          <p:cNvSpPr/>
          <p:nvPr/>
        </p:nvSpPr>
        <p:spPr>
          <a:xfrm flipH="1">
            <a:off x="678425" y="690405"/>
            <a:ext cx="10933470" cy="5454031"/>
          </a:xfrm>
          <a:prstGeom prst="rect">
            <a:avLst/>
          </a:prstGeom>
          <a:solidFill>
            <a:srgbClr val="70AD47">
              <a:lumMod val="40000"/>
              <a:lumOff val="60000"/>
            </a:srgbClr>
          </a:solidFill>
          <a:ln w="63500" cap="flat" cmpd="thickThin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332B43-03D4-07A0-C4CD-DC71A6DB8502}"/>
              </a:ext>
            </a:extLst>
          </p:cNvPr>
          <p:cNvSpPr/>
          <p:nvPr/>
        </p:nvSpPr>
        <p:spPr>
          <a:xfrm>
            <a:off x="5607561" y="690405"/>
            <a:ext cx="5970369" cy="5423956"/>
          </a:xfrm>
          <a:prstGeom prst="rect">
            <a:avLst/>
          </a:prstGeom>
          <a:solidFill>
            <a:srgbClr val="95C67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CD579E-2E28-C2E0-88C5-0E293B35A50B}"/>
              </a:ext>
            </a:extLst>
          </p:cNvPr>
          <p:cNvSpPr/>
          <p:nvPr/>
        </p:nvSpPr>
        <p:spPr>
          <a:xfrm>
            <a:off x="5594779" y="2712210"/>
            <a:ext cx="6008821" cy="3402150"/>
          </a:xfrm>
          <a:prstGeom prst="rect">
            <a:avLst/>
          </a:prstGeom>
          <a:solidFill>
            <a:srgbClr val="FFC000">
              <a:lumMod val="60000"/>
              <a:lumOff val="40000"/>
            </a:srgbClr>
          </a:solidFill>
          <a:ln w="12700" cap="flat" cmpd="sng" algn="ctr">
            <a:solidFill>
              <a:srgbClr val="FFC000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74334B8-6C2E-4C6A-B536-4846C2D118FC}"/>
              </a:ext>
            </a:extLst>
          </p:cNvPr>
          <p:cNvSpPr/>
          <p:nvPr/>
        </p:nvSpPr>
        <p:spPr>
          <a:xfrm>
            <a:off x="8576965" y="2696014"/>
            <a:ext cx="3006708" cy="3418346"/>
          </a:xfrm>
          <a:prstGeom prst="rect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Shape&#10;&#10;Description automatically generated with low confidence">
            <a:extLst>
              <a:ext uri="{FF2B5EF4-FFF2-40B4-BE49-F238E27FC236}">
                <a16:creationId xmlns:a16="http://schemas.microsoft.com/office/drawing/2014/main" id="{4E55CBA7-E3ED-5F26-BF8B-65207C430A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772" y="3240112"/>
            <a:ext cx="434398" cy="434398"/>
          </a:xfrm>
          <a:prstGeom prst="rect">
            <a:avLst/>
          </a:prstGeom>
        </p:spPr>
      </p:pic>
      <p:pic>
        <p:nvPicPr>
          <p:cNvPr id="10" name="Picture 9" descr="Shape&#10;&#10;Description automatically generated with low confidence">
            <a:extLst>
              <a:ext uri="{FF2B5EF4-FFF2-40B4-BE49-F238E27FC236}">
                <a16:creationId xmlns:a16="http://schemas.microsoft.com/office/drawing/2014/main" id="{BA084ED7-1F1F-548E-E80D-D44388634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356" y="4121244"/>
            <a:ext cx="434398" cy="434398"/>
          </a:xfrm>
          <a:prstGeom prst="rect">
            <a:avLst/>
          </a:prstGeom>
        </p:spPr>
      </p:pic>
      <p:pic>
        <p:nvPicPr>
          <p:cNvPr id="11" name="Picture 10" descr="Shape&#10;&#10;Description automatically generated with low confidence">
            <a:extLst>
              <a:ext uri="{FF2B5EF4-FFF2-40B4-BE49-F238E27FC236}">
                <a16:creationId xmlns:a16="http://schemas.microsoft.com/office/drawing/2014/main" id="{AA1C4057-8BF0-941F-28B5-99F72A9433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20350" y="5186525"/>
            <a:ext cx="567337" cy="567337"/>
          </a:xfrm>
          <a:prstGeom prst="rect">
            <a:avLst/>
          </a:prstGeom>
        </p:spPr>
      </p:pic>
      <p:pic>
        <p:nvPicPr>
          <p:cNvPr id="12" name="Picture 11" descr="Shape&#10;&#10;Description automatically generated with low confidence">
            <a:extLst>
              <a:ext uri="{FF2B5EF4-FFF2-40B4-BE49-F238E27FC236}">
                <a16:creationId xmlns:a16="http://schemas.microsoft.com/office/drawing/2014/main" id="{249F5E0A-33C2-FE9E-CCC4-7F787352DE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64"/>
          <a:stretch/>
        </p:blipFill>
        <p:spPr>
          <a:xfrm flipH="1">
            <a:off x="7223300" y="5444893"/>
            <a:ext cx="836621" cy="669599"/>
          </a:xfrm>
          <a:prstGeom prst="rect">
            <a:avLst/>
          </a:prstGeom>
        </p:spPr>
      </p:pic>
      <p:pic>
        <p:nvPicPr>
          <p:cNvPr id="13" name="Picture 12" descr="Shape&#10;&#10;Description automatically generated with low confidence">
            <a:extLst>
              <a:ext uri="{FF2B5EF4-FFF2-40B4-BE49-F238E27FC236}">
                <a16:creationId xmlns:a16="http://schemas.microsoft.com/office/drawing/2014/main" id="{FEFF9AC5-C8DA-A18F-5ACF-768C934788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37"/>
          <a:stretch/>
        </p:blipFill>
        <p:spPr>
          <a:xfrm>
            <a:off x="10622879" y="4912405"/>
            <a:ext cx="821656" cy="606897"/>
          </a:xfrm>
          <a:prstGeom prst="rect">
            <a:avLst/>
          </a:prstGeom>
        </p:spPr>
      </p:pic>
      <p:pic>
        <p:nvPicPr>
          <p:cNvPr id="14" name="Picture 13" descr="Shape&#10;&#10;Description automatically generated with low confidence">
            <a:extLst>
              <a:ext uri="{FF2B5EF4-FFF2-40B4-BE49-F238E27FC236}">
                <a16:creationId xmlns:a16="http://schemas.microsoft.com/office/drawing/2014/main" id="{E0D072D9-438E-1AF6-C965-B8E448D1A0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79"/>
          <a:stretch/>
        </p:blipFill>
        <p:spPr>
          <a:xfrm>
            <a:off x="10105398" y="5505609"/>
            <a:ext cx="606897" cy="51477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72AF19E-B1BE-444D-5FD0-077E8830BA84}"/>
              </a:ext>
            </a:extLst>
          </p:cNvPr>
          <p:cNvSpPr/>
          <p:nvPr/>
        </p:nvSpPr>
        <p:spPr>
          <a:xfrm>
            <a:off x="3439356" y="1633430"/>
            <a:ext cx="116759" cy="104327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2681A72-3572-2E59-C53E-21D5005D5380}"/>
              </a:ext>
            </a:extLst>
          </p:cNvPr>
          <p:cNvSpPr/>
          <p:nvPr/>
        </p:nvSpPr>
        <p:spPr>
          <a:xfrm>
            <a:off x="4094568" y="3169503"/>
            <a:ext cx="116759" cy="104327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A823015-E479-0B49-716C-D6E0258013CD}"/>
              </a:ext>
            </a:extLst>
          </p:cNvPr>
          <p:cNvSpPr/>
          <p:nvPr/>
        </p:nvSpPr>
        <p:spPr>
          <a:xfrm>
            <a:off x="6226148" y="4068344"/>
            <a:ext cx="116759" cy="104327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4742DF2-F863-3A3B-31CF-B31372D59E5A}"/>
              </a:ext>
            </a:extLst>
          </p:cNvPr>
          <p:cNvSpPr/>
          <p:nvPr/>
        </p:nvSpPr>
        <p:spPr>
          <a:xfrm>
            <a:off x="6145365" y="5613414"/>
            <a:ext cx="116759" cy="104327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4D53349-AB7F-5B27-2304-666E85774DC3}"/>
              </a:ext>
            </a:extLst>
          </p:cNvPr>
          <p:cNvSpPr/>
          <p:nvPr/>
        </p:nvSpPr>
        <p:spPr>
          <a:xfrm>
            <a:off x="4408770" y="1813226"/>
            <a:ext cx="116759" cy="104327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A3AAE66-59F0-2565-4349-95C952BE89A0}"/>
              </a:ext>
            </a:extLst>
          </p:cNvPr>
          <p:cNvSpPr/>
          <p:nvPr/>
        </p:nvSpPr>
        <p:spPr>
          <a:xfrm>
            <a:off x="7741274" y="4156964"/>
            <a:ext cx="116759" cy="104327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241A2CC-D015-79ED-A877-B76AA63B3FA0}"/>
              </a:ext>
            </a:extLst>
          </p:cNvPr>
          <p:cNvSpPr/>
          <p:nvPr/>
        </p:nvSpPr>
        <p:spPr>
          <a:xfrm>
            <a:off x="9635441" y="1737757"/>
            <a:ext cx="116759" cy="104327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A3FBCAF-9FD3-C5DC-1A19-29AA8BE9B268}"/>
              </a:ext>
            </a:extLst>
          </p:cNvPr>
          <p:cNvSpPr/>
          <p:nvPr/>
        </p:nvSpPr>
        <p:spPr>
          <a:xfrm>
            <a:off x="10959661" y="2967845"/>
            <a:ext cx="116759" cy="104327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5AF0696-F8DC-1E67-E8F9-8EF331F105EE}"/>
              </a:ext>
            </a:extLst>
          </p:cNvPr>
          <p:cNvSpPr/>
          <p:nvPr/>
        </p:nvSpPr>
        <p:spPr>
          <a:xfrm>
            <a:off x="7799575" y="4886492"/>
            <a:ext cx="116759" cy="104327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E1997F0-7B3D-96F8-8E00-FF845EF49C18}"/>
              </a:ext>
            </a:extLst>
          </p:cNvPr>
          <p:cNvSpPr/>
          <p:nvPr/>
        </p:nvSpPr>
        <p:spPr>
          <a:xfrm>
            <a:off x="8128830" y="1196516"/>
            <a:ext cx="116759" cy="104327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D28FB57-B46C-F3F0-8144-538652E8C1D7}"/>
              </a:ext>
            </a:extLst>
          </p:cNvPr>
          <p:cNvSpPr/>
          <p:nvPr/>
        </p:nvSpPr>
        <p:spPr>
          <a:xfrm>
            <a:off x="6028763" y="1196515"/>
            <a:ext cx="116759" cy="104327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B7E8C0F-1C64-E3C7-80B1-273F9532EA5C}"/>
              </a:ext>
            </a:extLst>
          </p:cNvPr>
          <p:cNvSpPr/>
          <p:nvPr/>
        </p:nvSpPr>
        <p:spPr>
          <a:xfrm>
            <a:off x="5607560" y="690405"/>
            <a:ext cx="5983481" cy="5448694"/>
          </a:xfrm>
          <a:prstGeom prst="rect">
            <a:avLst/>
          </a:prstGeom>
          <a:noFill/>
          <a:ln w="317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17A1FBF-7B7E-D704-5248-CED12BBF94FE}"/>
              </a:ext>
            </a:extLst>
          </p:cNvPr>
          <p:cNvSpPr/>
          <p:nvPr/>
        </p:nvSpPr>
        <p:spPr>
          <a:xfrm>
            <a:off x="7582748" y="1842084"/>
            <a:ext cx="116759" cy="104327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35B444A-95EA-2278-6652-F08A7E31DC06}"/>
              </a:ext>
            </a:extLst>
          </p:cNvPr>
          <p:cNvSpPr/>
          <p:nvPr/>
        </p:nvSpPr>
        <p:spPr>
          <a:xfrm>
            <a:off x="10767887" y="4472365"/>
            <a:ext cx="116759" cy="104327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B4E0DB5-A8DC-8285-D875-347359012389}"/>
              </a:ext>
            </a:extLst>
          </p:cNvPr>
          <p:cNvSpPr/>
          <p:nvPr/>
        </p:nvSpPr>
        <p:spPr>
          <a:xfrm>
            <a:off x="9193518" y="3469208"/>
            <a:ext cx="116759" cy="104327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F5D765F-2BDB-E6D5-3148-E6A3CAB4251C}"/>
              </a:ext>
            </a:extLst>
          </p:cNvPr>
          <p:cNvSpPr/>
          <p:nvPr/>
        </p:nvSpPr>
        <p:spPr>
          <a:xfrm>
            <a:off x="9518839" y="5198174"/>
            <a:ext cx="116759" cy="104327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8249E90-9490-E238-022A-F3AC8673EC4D}"/>
              </a:ext>
            </a:extLst>
          </p:cNvPr>
          <p:cNvSpPr/>
          <p:nvPr/>
        </p:nvSpPr>
        <p:spPr>
          <a:xfrm>
            <a:off x="4969030" y="4516367"/>
            <a:ext cx="116759" cy="104327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F18B1F7-9EC3-73F2-214F-1C738376374F}"/>
              </a:ext>
            </a:extLst>
          </p:cNvPr>
          <p:cNvSpPr txBox="1"/>
          <p:nvPr/>
        </p:nvSpPr>
        <p:spPr>
          <a:xfrm>
            <a:off x="6028763" y="3020009"/>
            <a:ext cx="1773191" cy="523220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Fuel, vegetation, and soil monitoring plots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8D8A072-D54F-C981-8E39-1F9E0A03DB9A}"/>
              </a:ext>
            </a:extLst>
          </p:cNvPr>
          <p:cNvCxnSpPr>
            <a:cxnSpLocks/>
            <a:stCxn id="32" idx="2"/>
            <a:endCxn id="17" idx="0"/>
          </p:cNvCxnSpPr>
          <p:nvPr/>
        </p:nvCxnSpPr>
        <p:spPr>
          <a:xfrm flipH="1">
            <a:off x="6284528" y="3543229"/>
            <a:ext cx="630831" cy="525115"/>
          </a:xfrm>
          <a:prstGeom prst="straightConnector1">
            <a:avLst/>
          </a:prstGeom>
          <a:noFill/>
          <a:ln w="3492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B8609D03-9193-DFD6-1E73-C20B65893302}"/>
              </a:ext>
            </a:extLst>
          </p:cNvPr>
          <p:cNvSpPr txBox="1"/>
          <p:nvPr/>
        </p:nvSpPr>
        <p:spPr>
          <a:xfrm>
            <a:off x="8750710" y="2831690"/>
            <a:ext cx="1872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~1 acre</a:t>
            </a:r>
          </a:p>
        </p:txBody>
      </p:sp>
    </p:spTree>
    <p:extLst>
      <p:ext uri="{BB962C8B-B14F-4D97-AF65-F5344CB8AC3E}">
        <p14:creationId xmlns:p14="http://schemas.microsoft.com/office/powerpoint/2010/main" val="10920880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8064F-F9A9-CFA6-3542-AEA867DD3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3 </a:t>
            </a:r>
          </a:p>
        </p:txBody>
      </p:sp>
      <p:sp>
        <p:nvSpPr>
          <p:cNvPr id="4" name="Arrow: Bent 3">
            <a:extLst>
              <a:ext uri="{FF2B5EF4-FFF2-40B4-BE49-F238E27FC236}">
                <a16:creationId xmlns:a16="http://schemas.microsoft.com/office/drawing/2014/main" id="{B4C94374-0718-2846-9AA4-956E28415614}"/>
              </a:ext>
            </a:extLst>
          </p:cNvPr>
          <p:cNvSpPr/>
          <p:nvPr/>
        </p:nvSpPr>
        <p:spPr>
          <a:xfrm rot="10800000">
            <a:off x="8411741" y="2916211"/>
            <a:ext cx="742361" cy="1847657"/>
          </a:xfrm>
          <a:prstGeom prst="bentArrow">
            <a:avLst>
              <a:gd name="adj1" fmla="val 24202"/>
              <a:gd name="adj2" fmla="val 12101"/>
              <a:gd name="adj3" fmla="val 20430"/>
              <a:gd name="adj4" fmla="val 53333"/>
            </a:avLst>
          </a:prstGeom>
          <a:solidFill>
            <a:srgbClr val="218F8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Arrow: Bent 4">
            <a:extLst>
              <a:ext uri="{FF2B5EF4-FFF2-40B4-BE49-F238E27FC236}">
                <a16:creationId xmlns:a16="http://schemas.microsoft.com/office/drawing/2014/main" id="{114104E2-93E8-89E7-60E5-8F4331F78C6D}"/>
              </a:ext>
            </a:extLst>
          </p:cNvPr>
          <p:cNvSpPr/>
          <p:nvPr/>
        </p:nvSpPr>
        <p:spPr>
          <a:xfrm rot="10800000" flipH="1">
            <a:off x="3345328" y="2824076"/>
            <a:ext cx="742360" cy="1934065"/>
          </a:xfrm>
          <a:prstGeom prst="bentArrow">
            <a:avLst>
              <a:gd name="adj1" fmla="val 24202"/>
              <a:gd name="adj2" fmla="val 12101"/>
              <a:gd name="adj3" fmla="val 21700"/>
              <a:gd name="adj4" fmla="val 60953"/>
            </a:avLst>
          </a:prstGeom>
          <a:solidFill>
            <a:srgbClr val="218F8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239938-48CB-17C2-566C-A91D5AAD7F1B}"/>
              </a:ext>
            </a:extLst>
          </p:cNvPr>
          <p:cNvSpPr/>
          <p:nvPr/>
        </p:nvSpPr>
        <p:spPr>
          <a:xfrm>
            <a:off x="1947217" y="2185420"/>
            <a:ext cx="2829611" cy="148886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Objective 1: Describe Landscape and Seasonal Variation in Grass Fuels</a:t>
            </a:r>
          </a:p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BEBE3D-A79E-A081-0118-3B759458A2DB}"/>
              </a:ext>
            </a:extLst>
          </p:cNvPr>
          <p:cNvSpPr/>
          <p:nvPr/>
        </p:nvSpPr>
        <p:spPr>
          <a:xfrm>
            <a:off x="7651415" y="2185420"/>
            <a:ext cx="2829612" cy="148886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Objective 2: Test Fuel Management 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Techniques</a:t>
            </a:r>
          </a:p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2FB2B7-474F-054C-5508-23391AE685A4}"/>
              </a:ext>
            </a:extLst>
          </p:cNvPr>
          <p:cNvSpPr/>
          <p:nvPr/>
        </p:nvSpPr>
        <p:spPr>
          <a:xfrm>
            <a:off x="4104382" y="4000171"/>
            <a:ext cx="4278199" cy="12638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Objective 3: Evaluate Scenarios to Determine Landscape-level Fuel Treatment Priority Areas</a:t>
            </a:r>
          </a:p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9" name="Picture 8" descr="Shape&#10;&#10;Description automatically generated with low confidence">
            <a:extLst>
              <a:ext uri="{FF2B5EF4-FFF2-40B4-BE49-F238E27FC236}">
                <a16:creationId xmlns:a16="http://schemas.microsoft.com/office/drawing/2014/main" id="{9362B68B-64D9-712D-54BE-CCF11EE223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58"/>
          <a:stretch/>
        </p:blipFill>
        <p:spPr>
          <a:xfrm>
            <a:off x="1853611" y="3177266"/>
            <a:ext cx="795191" cy="619794"/>
          </a:xfrm>
          <a:prstGeom prst="rect">
            <a:avLst/>
          </a:prstGeom>
        </p:spPr>
      </p:pic>
      <p:pic>
        <p:nvPicPr>
          <p:cNvPr id="10" name="Picture 9" descr="Shape&#10;&#10;Description automatically generated with low confidence">
            <a:extLst>
              <a:ext uri="{FF2B5EF4-FFF2-40B4-BE49-F238E27FC236}">
                <a16:creationId xmlns:a16="http://schemas.microsoft.com/office/drawing/2014/main" id="{2AC7DAEB-E2C5-5017-7108-112B7B944C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58"/>
          <a:stretch/>
        </p:blipFill>
        <p:spPr>
          <a:xfrm>
            <a:off x="2650387" y="3192355"/>
            <a:ext cx="742362" cy="578617"/>
          </a:xfrm>
          <a:prstGeom prst="rect">
            <a:avLst/>
          </a:prstGeom>
        </p:spPr>
      </p:pic>
      <p:pic>
        <p:nvPicPr>
          <p:cNvPr id="11" name="Picture 10" descr="Shape&#10;&#10;Description automatically generated with low confidence">
            <a:extLst>
              <a:ext uri="{FF2B5EF4-FFF2-40B4-BE49-F238E27FC236}">
                <a16:creationId xmlns:a16="http://schemas.microsoft.com/office/drawing/2014/main" id="{CC6D34C6-5EA5-EBE7-8D20-5044DBE207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58"/>
          <a:stretch/>
        </p:blipFill>
        <p:spPr>
          <a:xfrm>
            <a:off x="3073446" y="3142624"/>
            <a:ext cx="837034" cy="652407"/>
          </a:xfrm>
          <a:prstGeom prst="rect">
            <a:avLst/>
          </a:prstGeom>
        </p:spPr>
      </p:pic>
      <p:pic>
        <p:nvPicPr>
          <p:cNvPr id="12" name="Picture 11" descr="Shape&#10;&#10;Description automatically generated with low confidence">
            <a:extLst>
              <a:ext uri="{FF2B5EF4-FFF2-40B4-BE49-F238E27FC236}">
                <a16:creationId xmlns:a16="http://schemas.microsoft.com/office/drawing/2014/main" id="{BD758290-686F-A9C1-6818-AB3B94EE69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58"/>
          <a:stretch/>
        </p:blipFill>
        <p:spPr>
          <a:xfrm>
            <a:off x="3622947" y="3336197"/>
            <a:ext cx="656658" cy="401737"/>
          </a:xfrm>
          <a:prstGeom prst="rect">
            <a:avLst/>
          </a:prstGeom>
        </p:spPr>
      </p:pic>
      <p:pic>
        <p:nvPicPr>
          <p:cNvPr id="13" name="Picture 12" descr="Shape&#10;&#10;Description automatically generated with low confidence">
            <a:extLst>
              <a:ext uri="{FF2B5EF4-FFF2-40B4-BE49-F238E27FC236}">
                <a16:creationId xmlns:a16="http://schemas.microsoft.com/office/drawing/2014/main" id="{4F9A82ED-3A75-5A68-06D2-AE4C6D278D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58"/>
          <a:stretch/>
        </p:blipFill>
        <p:spPr>
          <a:xfrm>
            <a:off x="2355380" y="3334048"/>
            <a:ext cx="526114" cy="410068"/>
          </a:xfrm>
          <a:prstGeom prst="rect">
            <a:avLst/>
          </a:prstGeom>
        </p:spPr>
      </p:pic>
      <p:pic>
        <p:nvPicPr>
          <p:cNvPr id="14" name="Picture 13" descr="Shape&#10;&#10;Description automatically generated with low confidence">
            <a:extLst>
              <a:ext uri="{FF2B5EF4-FFF2-40B4-BE49-F238E27FC236}">
                <a16:creationId xmlns:a16="http://schemas.microsoft.com/office/drawing/2014/main" id="{F34C2839-D214-A3B8-AD7D-31F247FED3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58"/>
          <a:stretch/>
        </p:blipFill>
        <p:spPr>
          <a:xfrm>
            <a:off x="4029227" y="3271476"/>
            <a:ext cx="837033" cy="512089"/>
          </a:xfrm>
          <a:prstGeom prst="rect">
            <a:avLst/>
          </a:prstGeom>
        </p:spPr>
      </p:pic>
      <p:pic>
        <p:nvPicPr>
          <p:cNvPr id="15" name="Picture 14" descr="Shape&#10;&#10;Description automatically generated with low confidence">
            <a:extLst>
              <a:ext uri="{FF2B5EF4-FFF2-40B4-BE49-F238E27FC236}">
                <a16:creationId xmlns:a16="http://schemas.microsoft.com/office/drawing/2014/main" id="{588221FD-39E1-DC01-B1AF-A28C47737C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58"/>
          <a:stretch/>
        </p:blipFill>
        <p:spPr>
          <a:xfrm>
            <a:off x="8344887" y="3192355"/>
            <a:ext cx="742362" cy="578617"/>
          </a:xfrm>
          <a:prstGeom prst="rect">
            <a:avLst/>
          </a:prstGeom>
        </p:spPr>
      </p:pic>
      <p:pic>
        <p:nvPicPr>
          <p:cNvPr id="16" name="Picture 15" descr="Shape&#10;&#10;Description automatically generated with low confidence">
            <a:extLst>
              <a:ext uri="{FF2B5EF4-FFF2-40B4-BE49-F238E27FC236}">
                <a16:creationId xmlns:a16="http://schemas.microsoft.com/office/drawing/2014/main" id="{2F575AC0-DFE8-108B-7EA4-EEBA5A0425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58"/>
          <a:stretch/>
        </p:blipFill>
        <p:spPr>
          <a:xfrm>
            <a:off x="8767946" y="3142624"/>
            <a:ext cx="837034" cy="652407"/>
          </a:xfrm>
          <a:prstGeom prst="rect">
            <a:avLst/>
          </a:prstGeom>
        </p:spPr>
      </p:pic>
      <p:pic>
        <p:nvPicPr>
          <p:cNvPr id="17" name="Picture 16" descr="Shape&#10;&#10;Description automatically generated with low confidence">
            <a:extLst>
              <a:ext uri="{FF2B5EF4-FFF2-40B4-BE49-F238E27FC236}">
                <a16:creationId xmlns:a16="http://schemas.microsoft.com/office/drawing/2014/main" id="{7845C91A-D704-4BD8-670C-36A05317D7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58"/>
          <a:stretch/>
        </p:blipFill>
        <p:spPr>
          <a:xfrm>
            <a:off x="9317447" y="3336197"/>
            <a:ext cx="656658" cy="401737"/>
          </a:xfrm>
          <a:prstGeom prst="rect">
            <a:avLst/>
          </a:prstGeom>
        </p:spPr>
      </p:pic>
      <p:pic>
        <p:nvPicPr>
          <p:cNvPr id="18" name="Picture 17" descr="Shape&#10;&#10;Description automatically generated with low confidence">
            <a:extLst>
              <a:ext uri="{FF2B5EF4-FFF2-40B4-BE49-F238E27FC236}">
                <a16:creationId xmlns:a16="http://schemas.microsoft.com/office/drawing/2014/main" id="{08AFFD98-B586-C196-40B0-809546877C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58"/>
          <a:stretch/>
        </p:blipFill>
        <p:spPr>
          <a:xfrm>
            <a:off x="8049880" y="3334048"/>
            <a:ext cx="526114" cy="410068"/>
          </a:xfrm>
          <a:prstGeom prst="rect">
            <a:avLst/>
          </a:prstGeom>
        </p:spPr>
      </p:pic>
      <p:pic>
        <p:nvPicPr>
          <p:cNvPr id="19" name="Picture 18" descr="Shape&#10;&#10;Description automatically generated with low confidence">
            <a:extLst>
              <a:ext uri="{FF2B5EF4-FFF2-40B4-BE49-F238E27FC236}">
                <a16:creationId xmlns:a16="http://schemas.microsoft.com/office/drawing/2014/main" id="{C755295B-01C2-343F-52D8-DEFA9DE834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64"/>
          <a:stretch/>
        </p:blipFill>
        <p:spPr>
          <a:xfrm flipH="1">
            <a:off x="9719196" y="3123503"/>
            <a:ext cx="835498" cy="668700"/>
          </a:xfrm>
          <a:prstGeom prst="rect">
            <a:avLst/>
          </a:prstGeom>
        </p:spPr>
      </p:pic>
      <p:pic>
        <p:nvPicPr>
          <p:cNvPr id="20" name="Picture 19" descr="Shape&#10;&#10;Description automatically generated with low confidence">
            <a:extLst>
              <a:ext uri="{FF2B5EF4-FFF2-40B4-BE49-F238E27FC236}">
                <a16:creationId xmlns:a16="http://schemas.microsoft.com/office/drawing/2014/main" id="{B45B89A1-5D1C-AF4A-A8A2-D926023E98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950" y="2731952"/>
            <a:ext cx="1258099" cy="1258099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A461451-4773-DB52-A96E-ECDBC16C652E}"/>
              </a:ext>
            </a:extLst>
          </p:cNvPr>
          <p:cNvCxnSpPr/>
          <p:nvPr/>
        </p:nvCxnSpPr>
        <p:spPr>
          <a:xfrm flipH="1">
            <a:off x="9903880" y="3649120"/>
            <a:ext cx="57714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Shape&#10;&#10;Description automatically generated with low confidence">
            <a:extLst>
              <a:ext uri="{FF2B5EF4-FFF2-40B4-BE49-F238E27FC236}">
                <a16:creationId xmlns:a16="http://schemas.microsoft.com/office/drawing/2014/main" id="{430B2C57-271F-5009-5438-87790907D3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58"/>
          <a:stretch/>
        </p:blipFill>
        <p:spPr>
          <a:xfrm>
            <a:off x="4081299" y="3254131"/>
            <a:ext cx="837033" cy="512089"/>
          </a:xfrm>
          <a:prstGeom prst="rect">
            <a:avLst/>
          </a:prstGeom>
        </p:spPr>
      </p:pic>
      <p:pic>
        <p:nvPicPr>
          <p:cNvPr id="23" name="Picture 22" descr="Shape&#10;&#10;Description automatically generated with low confidence">
            <a:extLst>
              <a:ext uri="{FF2B5EF4-FFF2-40B4-BE49-F238E27FC236}">
                <a16:creationId xmlns:a16="http://schemas.microsoft.com/office/drawing/2014/main" id="{A6076F37-4D34-BF82-1499-998CD964290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56"/>
          <a:stretch/>
        </p:blipFill>
        <p:spPr>
          <a:xfrm>
            <a:off x="4087688" y="4600069"/>
            <a:ext cx="933800" cy="697175"/>
          </a:xfrm>
          <a:prstGeom prst="rect">
            <a:avLst/>
          </a:prstGeom>
        </p:spPr>
      </p:pic>
      <p:pic>
        <p:nvPicPr>
          <p:cNvPr id="24" name="Picture 23" descr="Shape&#10;&#10;Description automatically generated with low confidence">
            <a:extLst>
              <a:ext uri="{FF2B5EF4-FFF2-40B4-BE49-F238E27FC236}">
                <a16:creationId xmlns:a16="http://schemas.microsoft.com/office/drawing/2014/main" id="{3CA212C5-E91B-C57A-94AC-018C23581C4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37"/>
          <a:stretch/>
        </p:blipFill>
        <p:spPr>
          <a:xfrm>
            <a:off x="9693900" y="2609370"/>
            <a:ext cx="820554" cy="606083"/>
          </a:xfrm>
          <a:prstGeom prst="rect">
            <a:avLst/>
          </a:prstGeom>
        </p:spPr>
      </p:pic>
      <p:pic>
        <p:nvPicPr>
          <p:cNvPr id="25" name="Picture 24" descr="Shape&#10;&#10;Description automatically generated with low confidence">
            <a:extLst>
              <a:ext uri="{FF2B5EF4-FFF2-40B4-BE49-F238E27FC236}">
                <a16:creationId xmlns:a16="http://schemas.microsoft.com/office/drawing/2014/main" id="{8E52C677-17E2-371A-209F-390E0E3390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206" y="3136731"/>
            <a:ext cx="833505" cy="83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7850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en field with trees and mountains in the background&#10;&#10;Description automatically generated">
            <a:extLst>
              <a:ext uri="{FF2B5EF4-FFF2-40B4-BE49-F238E27FC236}">
                <a16:creationId xmlns:a16="http://schemas.microsoft.com/office/drawing/2014/main" id="{541DB907-EBEF-603D-B2B0-F075D0C964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>
          <a:xfrm>
            <a:off x="0" y="0"/>
            <a:ext cx="12954000" cy="7772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7B2865-CDEB-B239-72A5-0EABFF9936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2788" y="208439"/>
            <a:ext cx="11523406" cy="1846503"/>
          </a:xfrm>
        </p:spPr>
        <p:txBody>
          <a:bodyPr>
            <a:normAutofit/>
          </a:bodyPr>
          <a:lstStyle/>
          <a:p>
            <a:r>
              <a:rPr lang="en-US" dirty="0"/>
              <a:t>Thanks! Questions?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B1CD68-921F-1BEB-CF05-F83037C524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261241"/>
            <a:ext cx="9144000" cy="165576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More info and updates: https://www.sudinglab.org/fuels</a:t>
            </a:r>
          </a:p>
          <a:p>
            <a:r>
              <a:rPr lang="en-US" sz="3200" dirty="0">
                <a:solidFill>
                  <a:schemeClr val="bg1"/>
                </a:solidFill>
              </a:rPr>
              <a:t>Jon Henn - jonathan.henn@colorado.edu</a:t>
            </a:r>
          </a:p>
        </p:txBody>
      </p:sp>
    </p:spTree>
    <p:extLst>
      <p:ext uri="{BB962C8B-B14F-4D97-AF65-F5344CB8AC3E}">
        <p14:creationId xmlns:p14="http://schemas.microsoft.com/office/powerpoint/2010/main" val="13204898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D6A77-6BBC-DAF5-6B35-45CC48A16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C09326-81CB-9427-3179-5114231A5B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Following the Marshall fire, a lot of questions came up about wildfire in grasslands and how we can reduce wildfire risk</a:t>
            </a:r>
          </a:p>
          <a:p>
            <a:r>
              <a:rPr lang="en-US" dirty="0"/>
              <a:t>However, in attempting to </a:t>
            </a:r>
            <a:r>
              <a:rPr lang="en-US"/>
              <a:t>answer these </a:t>
            </a:r>
            <a:r>
              <a:rPr lang="en-US" dirty="0"/>
              <a:t>questions, we realized that we know very little about grassland fuels, and the effectiveness of potential fuel management actions</a:t>
            </a:r>
          </a:p>
        </p:txBody>
      </p:sp>
    </p:spTree>
    <p:extLst>
      <p:ext uri="{BB962C8B-B14F-4D97-AF65-F5344CB8AC3E}">
        <p14:creationId xmlns:p14="http://schemas.microsoft.com/office/powerpoint/2010/main" val="13211531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9403D-1948-A0A0-AF08-A8F48053E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1816" y="365125"/>
            <a:ext cx="10515600" cy="1325563"/>
          </a:xfrm>
        </p:spPr>
        <p:txBody>
          <a:bodyPr/>
          <a:lstStyle/>
          <a:p>
            <a:r>
              <a:rPr lang="en-US" dirty="0"/>
              <a:t>Fuel map example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E821B4-EFAA-17BF-1B97-79D13A7E6B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920" t="18658" r="5895" b="52638"/>
          <a:stretch/>
        </p:blipFill>
        <p:spPr>
          <a:xfrm>
            <a:off x="5975238" y="1753341"/>
            <a:ext cx="5197642" cy="326493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0F49F6-9423-14D5-53E0-1305AEA866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76281" t="22903" r="13662" b="61544"/>
          <a:stretch/>
        </p:blipFill>
        <p:spPr>
          <a:xfrm>
            <a:off x="756708" y="3452187"/>
            <a:ext cx="5197642" cy="323015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F0AA03-AEB4-123C-D4E5-85F61A2491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9893" y="5419906"/>
            <a:ext cx="659445" cy="10861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448BED-748D-1D14-894C-3ED0324EBE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87" t="36812" r="60684" b="21314"/>
          <a:stretch/>
        </p:blipFill>
        <p:spPr>
          <a:xfrm>
            <a:off x="756708" y="198850"/>
            <a:ext cx="5197642" cy="325355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AE14BA-0A6A-32EB-011D-2BD854562D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9893" y="5206672"/>
            <a:ext cx="1126069" cy="21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5887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E5665-4723-C456-0F97-C8FCC23FE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4" name="Arrow: Bent 3">
            <a:extLst>
              <a:ext uri="{FF2B5EF4-FFF2-40B4-BE49-F238E27FC236}">
                <a16:creationId xmlns:a16="http://schemas.microsoft.com/office/drawing/2014/main" id="{ABD6E13C-49B7-3EF5-F220-9D2D421116AB}"/>
              </a:ext>
            </a:extLst>
          </p:cNvPr>
          <p:cNvSpPr/>
          <p:nvPr/>
        </p:nvSpPr>
        <p:spPr>
          <a:xfrm rot="10800000">
            <a:off x="8411741" y="2916211"/>
            <a:ext cx="742361" cy="1847657"/>
          </a:xfrm>
          <a:prstGeom prst="bentArrow">
            <a:avLst>
              <a:gd name="adj1" fmla="val 24202"/>
              <a:gd name="adj2" fmla="val 12101"/>
              <a:gd name="adj3" fmla="val 20430"/>
              <a:gd name="adj4" fmla="val 53333"/>
            </a:avLst>
          </a:prstGeom>
          <a:solidFill>
            <a:srgbClr val="218F8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Arrow: Bent 4">
            <a:extLst>
              <a:ext uri="{FF2B5EF4-FFF2-40B4-BE49-F238E27FC236}">
                <a16:creationId xmlns:a16="http://schemas.microsoft.com/office/drawing/2014/main" id="{F7500485-A157-A813-2B9F-3E79202D4152}"/>
              </a:ext>
            </a:extLst>
          </p:cNvPr>
          <p:cNvSpPr/>
          <p:nvPr/>
        </p:nvSpPr>
        <p:spPr>
          <a:xfrm rot="10800000" flipH="1">
            <a:off x="3345328" y="2824076"/>
            <a:ext cx="742360" cy="1934065"/>
          </a:xfrm>
          <a:prstGeom prst="bentArrow">
            <a:avLst>
              <a:gd name="adj1" fmla="val 24202"/>
              <a:gd name="adj2" fmla="val 12101"/>
              <a:gd name="adj3" fmla="val 21700"/>
              <a:gd name="adj4" fmla="val 60953"/>
            </a:avLst>
          </a:prstGeom>
          <a:solidFill>
            <a:srgbClr val="218F8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A93EC2-65C5-AAE0-C008-37E5C90C966C}"/>
              </a:ext>
            </a:extLst>
          </p:cNvPr>
          <p:cNvSpPr/>
          <p:nvPr/>
        </p:nvSpPr>
        <p:spPr>
          <a:xfrm>
            <a:off x="1947217" y="2185420"/>
            <a:ext cx="2829611" cy="148886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Objective 1: Describe Landscape and Seasonal Variation in Grass Fuels</a:t>
            </a:r>
          </a:p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1B9CBE-D9AB-3568-79D1-E12708135113}"/>
              </a:ext>
            </a:extLst>
          </p:cNvPr>
          <p:cNvSpPr/>
          <p:nvPr/>
        </p:nvSpPr>
        <p:spPr>
          <a:xfrm>
            <a:off x="7651415" y="2185420"/>
            <a:ext cx="2829612" cy="148886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Objective 2: Test Fuel Management 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Techniques</a:t>
            </a:r>
          </a:p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9EC829-D410-5B52-6FC7-33E1B323A989}"/>
              </a:ext>
            </a:extLst>
          </p:cNvPr>
          <p:cNvSpPr/>
          <p:nvPr/>
        </p:nvSpPr>
        <p:spPr>
          <a:xfrm>
            <a:off x="4104382" y="4000171"/>
            <a:ext cx="4278199" cy="12638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Objective 3: Evaluate Scenarios to Determine Landscape-level Fuel Treatment Priority Areas</a:t>
            </a:r>
          </a:p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9" name="Picture 8" descr="Shape&#10;&#10;Description automatically generated with low confidence">
            <a:extLst>
              <a:ext uri="{FF2B5EF4-FFF2-40B4-BE49-F238E27FC236}">
                <a16:creationId xmlns:a16="http://schemas.microsoft.com/office/drawing/2014/main" id="{A3498635-5C28-8301-EC06-ED9F461868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58"/>
          <a:stretch/>
        </p:blipFill>
        <p:spPr>
          <a:xfrm>
            <a:off x="1853611" y="3177266"/>
            <a:ext cx="795191" cy="619794"/>
          </a:xfrm>
          <a:prstGeom prst="rect">
            <a:avLst/>
          </a:prstGeom>
        </p:spPr>
      </p:pic>
      <p:pic>
        <p:nvPicPr>
          <p:cNvPr id="10" name="Picture 9" descr="Shape&#10;&#10;Description automatically generated with low confidence">
            <a:extLst>
              <a:ext uri="{FF2B5EF4-FFF2-40B4-BE49-F238E27FC236}">
                <a16:creationId xmlns:a16="http://schemas.microsoft.com/office/drawing/2014/main" id="{16F9CC84-85B8-6F7E-71FB-6B6DB2F5BD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58"/>
          <a:stretch/>
        </p:blipFill>
        <p:spPr>
          <a:xfrm>
            <a:off x="2650387" y="3192355"/>
            <a:ext cx="742362" cy="578617"/>
          </a:xfrm>
          <a:prstGeom prst="rect">
            <a:avLst/>
          </a:prstGeom>
        </p:spPr>
      </p:pic>
      <p:pic>
        <p:nvPicPr>
          <p:cNvPr id="11" name="Picture 10" descr="Shape&#10;&#10;Description automatically generated with low confidence">
            <a:extLst>
              <a:ext uri="{FF2B5EF4-FFF2-40B4-BE49-F238E27FC236}">
                <a16:creationId xmlns:a16="http://schemas.microsoft.com/office/drawing/2014/main" id="{75370740-C81B-BDBF-0F57-A40DEE7B3F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58"/>
          <a:stretch/>
        </p:blipFill>
        <p:spPr>
          <a:xfrm>
            <a:off x="3073446" y="3142624"/>
            <a:ext cx="837034" cy="652407"/>
          </a:xfrm>
          <a:prstGeom prst="rect">
            <a:avLst/>
          </a:prstGeom>
        </p:spPr>
      </p:pic>
      <p:pic>
        <p:nvPicPr>
          <p:cNvPr id="12" name="Picture 11" descr="Shape&#10;&#10;Description automatically generated with low confidence">
            <a:extLst>
              <a:ext uri="{FF2B5EF4-FFF2-40B4-BE49-F238E27FC236}">
                <a16:creationId xmlns:a16="http://schemas.microsoft.com/office/drawing/2014/main" id="{8E050C4D-891E-2BAE-9EE8-0AFA8602BD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58"/>
          <a:stretch/>
        </p:blipFill>
        <p:spPr>
          <a:xfrm>
            <a:off x="3622947" y="3336197"/>
            <a:ext cx="656658" cy="401737"/>
          </a:xfrm>
          <a:prstGeom prst="rect">
            <a:avLst/>
          </a:prstGeom>
        </p:spPr>
      </p:pic>
      <p:pic>
        <p:nvPicPr>
          <p:cNvPr id="13" name="Picture 12" descr="Shape&#10;&#10;Description automatically generated with low confidence">
            <a:extLst>
              <a:ext uri="{FF2B5EF4-FFF2-40B4-BE49-F238E27FC236}">
                <a16:creationId xmlns:a16="http://schemas.microsoft.com/office/drawing/2014/main" id="{C3A8039C-0506-AE58-BBA3-024819E4F0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58"/>
          <a:stretch/>
        </p:blipFill>
        <p:spPr>
          <a:xfrm>
            <a:off x="2355380" y="3334048"/>
            <a:ext cx="526114" cy="410068"/>
          </a:xfrm>
          <a:prstGeom prst="rect">
            <a:avLst/>
          </a:prstGeom>
        </p:spPr>
      </p:pic>
      <p:pic>
        <p:nvPicPr>
          <p:cNvPr id="14" name="Picture 13" descr="Shape&#10;&#10;Description automatically generated with low confidence">
            <a:extLst>
              <a:ext uri="{FF2B5EF4-FFF2-40B4-BE49-F238E27FC236}">
                <a16:creationId xmlns:a16="http://schemas.microsoft.com/office/drawing/2014/main" id="{C66DD79A-9548-381E-3959-AEAB523D9B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58"/>
          <a:stretch/>
        </p:blipFill>
        <p:spPr>
          <a:xfrm>
            <a:off x="4029227" y="3271476"/>
            <a:ext cx="837033" cy="512089"/>
          </a:xfrm>
          <a:prstGeom prst="rect">
            <a:avLst/>
          </a:prstGeom>
        </p:spPr>
      </p:pic>
      <p:pic>
        <p:nvPicPr>
          <p:cNvPr id="15" name="Picture 14" descr="Shape&#10;&#10;Description automatically generated with low confidence">
            <a:extLst>
              <a:ext uri="{FF2B5EF4-FFF2-40B4-BE49-F238E27FC236}">
                <a16:creationId xmlns:a16="http://schemas.microsoft.com/office/drawing/2014/main" id="{EBEA9A8F-D5D4-3821-CA8B-F7384B5351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58"/>
          <a:stretch/>
        </p:blipFill>
        <p:spPr>
          <a:xfrm>
            <a:off x="8344887" y="3192355"/>
            <a:ext cx="742362" cy="578617"/>
          </a:xfrm>
          <a:prstGeom prst="rect">
            <a:avLst/>
          </a:prstGeom>
        </p:spPr>
      </p:pic>
      <p:pic>
        <p:nvPicPr>
          <p:cNvPr id="16" name="Picture 15" descr="Shape&#10;&#10;Description automatically generated with low confidence">
            <a:extLst>
              <a:ext uri="{FF2B5EF4-FFF2-40B4-BE49-F238E27FC236}">
                <a16:creationId xmlns:a16="http://schemas.microsoft.com/office/drawing/2014/main" id="{7424A9A1-907D-BDB5-E629-C063DCF6B0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58"/>
          <a:stretch/>
        </p:blipFill>
        <p:spPr>
          <a:xfrm>
            <a:off x="8767946" y="3142624"/>
            <a:ext cx="837034" cy="652407"/>
          </a:xfrm>
          <a:prstGeom prst="rect">
            <a:avLst/>
          </a:prstGeom>
        </p:spPr>
      </p:pic>
      <p:pic>
        <p:nvPicPr>
          <p:cNvPr id="17" name="Picture 16" descr="Shape&#10;&#10;Description automatically generated with low confidence">
            <a:extLst>
              <a:ext uri="{FF2B5EF4-FFF2-40B4-BE49-F238E27FC236}">
                <a16:creationId xmlns:a16="http://schemas.microsoft.com/office/drawing/2014/main" id="{C4AEA58F-CFB3-B8B4-56EF-64995DAD7E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58"/>
          <a:stretch/>
        </p:blipFill>
        <p:spPr>
          <a:xfrm>
            <a:off x="9317447" y="3336197"/>
            <a:ext cx="656658" cy="401737"/>
          </a:xfrm>
          <a:prstGeom prst="rect">
            <a:avLst/>
          </a:prstGeom>
        </p:spPr>
      </p:pic>
      <p:pic>
        <p:nvPicPr>
          <p:cNvPr id="18" name="Picture 17" descr="Shape&#10;&#10;Description automatically generated with low confidence">
            <a:extLst>
              <a:ext uri="{FF2B5EF4-FFF2-40B4-BE49-F238E27FC236}">
                <a16:creationId xmlns:a16="http://schemas.microsoft.com/office/drawing/2014/main" id="{FEA1649E-225A-0D0E-BB99-9F23C49EAF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58"/>
          <a:stretch/>
        </p:blipFill>
        <p:spPr>
          <a:xfrm>
            <a:off x="8049880" y="3334048"/>
            <a:ext cx="526114" cy="410068"/>
          </a:xfrm>
          <a:prstGeom prst="rect">
            <a:avLst/>
          </a:prstGeom>
        </p:spPr>
      </p:pic>
      <p:pic>
        <p:nvPicPr>
          <p:cNvPr id="19" name="Picture 18" descr="Shape&#10;&#10;Description automatically generated with low confidence">
            <a:extLst>
              <a:ext uri="{FF2B5EF4-FFF2-40B4-BE49-F238E27FC236}">
                <a16:creationId xmlns:a16="http://schemas.microsoft.com/office/drawing/2014/main" id="{88BEDB8A-D1C7-75E4-E3F5-B46EB440FD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64"/>
          <a:stretch/>
        </p:blipFill>
        <p:spPr>
          <a:xfrm flipH="1">
            <a:off x="9719196" y="3123503"/>
            <a:ext cx="835498" cy="668700"/>
          </a:xfrm>
          <a:prstGeom prst="rect">
            <a:avLst/>
          </a:prstGeom>
        </p:spPr>
      </p:pic>
      <p:pic>
        <p:nvPicPr>
          <p:cNvPr id="20" name="Picture 19" descr="Shape&#10;&#10;Description automatically generated with low confidence">
            <a:extLst>
              <a:ext uri="{FF2B5EF4-FFF2-40B4-BE49-F238E27FC236}">
                <a16:creationId xmlns:a16="http://schemas.microsoft.com/office/drawing/2014/main" id="{9A365D95-77FC-AF68-AB19-26F7290FB8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950" y="2731952"/>
            <a:ext cx="1258099" cy="1258099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61CF5AD-0147-3D60-1F6E-C0217A4CAEE2}"/>
              </a:ext>
            </a:extLst>
          </p:cNvPr>
          <p:cNvCxnSpPr/>
          <p:nvPr/>
        </p:nvCxnSpPr>
        <p:spPr>
          <a:xfrm flipH="1">
            <a:off x="9903880" y="3649120"/>
            <a:ext cx="57714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Shape&#10;&#10;Description automatically generated with low confidence">
            <a:extLst>
              <a:ext uri="{FF2B5EF4-FFF2-40B4-BE49-F238E27FC236}">
                <a16:creationId xmlns:a16="http://schemas.microsoft.com/office/drawing/2014/main" id="{A1935752-EC1C-8979-97BB-8D5975688B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58"/>
          <a:stretch/>
        </p:blipFill>
        <p:spPr>
          <a:xfrm>
            <a:off x="4081299" y="3254131"/>
            <a:ext cx="837033" cy="512089"/>
          </a:xfrm>
          <a:prstGeom prst="rect">
            <a:avLst/>
          </a:prstGeom>
        </p:spPr>
      </p:pic>
      <p:pic>
        <p:nvPicPr>
          <p:cNvPr id="23" name="Picture 22" descr="Shape&#10;&#10;Description automatically generated with low confidence">
            <a:extLst>
              <a:ext uri="{FF2B5EF4-FFF2-40B4-BE49-F238E27FC236}">
                <a16:creationId xmlns:a16="http://schemas.microsoft.com/office/drawing/2014/main" id="{9F9F103C-16E9-C297-3506-35BB5720B3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56"/>
          <a:stretch/>
        </p:blipFill>
        <p:spPr>
          <a:xfrm>
            <a:off x="4087688" y="4600069"/>
            <a:ext cx="933800" cy="697175"/>
          </a:xfrm>
          <a:prstGeom prst="rect">
            <a:avLst/>
          </a:prstGeom>
        </p:spPr>
      </p:pic>
      <p:pic>
        <p:nvPicPr>
          <p:cNvPr id="24" name="Picture 23" descr="Shape&#10;&#10;Description automatically generated with low confidence">
            <a:extLst>
              <a:ext uri="{FF2B5EF4-FFF2-40B4-BE49-F238E27FC236}">
                <a16:creationId xmlns:a16="http://schemas.microsoft.com/office/drawing/2014/main" id="{97AFC9B1-4B79-295D-A376-1B25F1E8FD9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37"/>
          <a:stretch/>
        </p:blipFill>
        <p:spPr>
          <a:xfrm>
            <a:off x="9693900" y="2609370"/>
            <a:ext cx="820554" cy="606083"/>
          </a:xfrm>
          <a:prstGeom prst="rect">
            <a:avLst/>
          </a:prstGeom>
        </p:spPr>
      </p:pic>
      <p:pic>
        <p:nvPicPr>
          <p:cNvPr id="25" name="Picture 24" descr="Shape&#10;&#10;Description automatically generated with low confidence">
            <a:extLst>
              <a:ext uri="{FF2B5EF4-FFF2-40B4-BE49-F238E27FC236}">
                <a16:creationId xmlns:a16="http://schemas.microsoft.com/office/drawing/2014/main" id="{4BA8592D-7C40-E953-A981-0A7C02EABB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206" y="3136731"/>
            <a:ext cx="833505" cy="83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668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City of Longmont, Colorado Government | Longmont CO">
            <a:extLst>
              <a:ext uri="{FF2B5EF4-FFF2-40B4-BE49-F238E27FC236}">
                <a16:creationId xmlns:a16="http://schemas.microsoft.com/office/drawing/2014/main" id="{75061CBD-1E15-78E0-DAEC-DE1A28061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827" y="3814108"/>
            <a:ext cx="3277829" cy="327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Jeffco Open Space, CO | Golden CO">
            <a:extLst>
              <a:ext uri="{FF2B5EF4-FFF2-40B4-BE49-F238E27FC236}">
                <a16:creationId xmlns:a16="http://schemas.microsoft.com/office/drawing/2014/main" id="{ACDD48DB-FAE1-08A2-215E-A23665645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561" y="3894438"/>
            <a:ext cx="3117168" cy="311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City of Boulder Open Space &amp; Mountain Parks">
            <a:extLst>
              <a:ext uri="{FF2B5EF4-FFF2-40B4-BE49-F238E27FC236}">
                <a16:creationId xmlns:a16="http://schemas.microsoft.com/office/drawing/2014/main" id="{B0184593-9782-71D0-A086-080E21A0A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445" y="1527372"/>
            <a:ext cx="2689400" cy="268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Parks &amp; Open Space File Share">
            <a:extLst>
              <a:ext uri="{FF2B5EF4-FFF2-40B4-BE49-F238E27FC236}">
                <a16:creationId xmlns:a16="http://schemas.microsoft.com/office/drawing/2014/main" id="{FA782C29-478E-43F6-2A0E-0DD966544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528" y="1601240"/>
            <a:ext cx="5307206" cy="249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ity of Louisville - Open Space Wildfire Mitigation">
            <a:extLst>
              <a:ext uri="{FF2B5EF4-FFF2-40B4-BE49-F238E27FC236}">
                <a16:creationId xmlns:a16="http://schemas.microsoft.com/office/drawing/2014/main" id="{9D061141-7FB0-A1DA-0C3A-CFB7F51D6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227" y="396048"/>
            <a:ext cx="3810000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Joint Fire Science Program | U.S. Fish &amp; Wildlife Service">
            <a:extLst>
              <a:ext uri="{FF2B5EF4-FFF2-40B4-BE49-F238E27FC236}">
                <a16:creationId xmlns:a16="http://schemas.microsoft.com/office/drawing/2014/main" id="{E1AC3794-7964-F5D5-B8CB-484F6BD93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1760" y="4291583"/>
            <a:ext cx="2319798" cy="232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he Watershed Center Strategic Plan for 2023-2027">
            <a:extLst>
              <a:ext uri="{FF2B5EF4-FFF2-40B4-BE49-F238E27FC236}">
                <a16:creationId xmlns:a16="http://schemas.microsoft.com/office/drawing/2014/main" id="{2AB5C774-2E7E-8FE7-5F42-1F8920DD5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47" y="4118913"/>
            <a:ext cx="1828800" cy="249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BWC Logo Cap — The Boulder Watershed Collective">
            <a:extLst>
              <a:ext uri="{FF2B5EF4-FFF2-40B4-BE49-F238E27FC236}">
                <a16:creationId xmlns:a16="http://schemas.microsoft.com/office/drawing/2014/main" id="{12041909-DE51-1692-3643-04383D8FB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270" y="157192"/>
            <a:ext cx="3028335" cy="1517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reen Business | Town of Superior, Colorado">
            <a:extLst>
              <a:ext uri="{FF2B5EF4-FFF2-40B4-BE49-F238E27FC236}">
                <a16:creationId xmlns:a16="http://schemas.microsoft.com/office/drawing/2014/main" id="{7441910C-D777-CE68-59A8-B8C4C7746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24" y="157192"/>
            <a:ext cx="3117169" cy="119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6579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50D67-FEBC-BD58-FC64-33D8F479C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1: Variation in grassland fuels</a:t>
            </a:r>
          </a:p>
        </p:txBody>
      </p:sp>
    </p:spTree>
    <p:extLst>
      <p:ext uri="{BB962C8B-B14F-4D97-AF65-F5344CB8AC3E}">
        <p14:creationId xmlns:p14="http://schemas.microsoft.com/office/powerpoint/2010/main" val="3011279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0A514-7B7F-AA1D-A618-C5D0D91D4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E6820-C163-FC19-BB3A-2C49868A56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map of a city&#10;&#10;Description automatically generated">
            <a:extLst>
              <a:ext uri="{FF2B5EF4-FFF2-40B4-BE49-F238E27FC236}">
                <a16:creationId xmlns:a16="http://schemas.microsoft.com/office/drawing/2014/main" id="{91993D88-0E22-1F6E-7681-9BE3F69227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981" y="0"/>
            <a:ext cx="3607805" cy="6953123"/>
          </a:xfrm>
          <a:prstGeom prst="rect">
            <a:avLst/>
          </a:prstGeom>
        </p:spPr>
      </p:pic>
      <p:pic>
        <p:nvPicPr>
          <p:cNvPr id="5" name="Picture 4" descr="A map of land with different colored circles&#10;&#10;Description automatically generated">
            <a:extLst>
              <a:ext uri="{FF2B5EF4-FFF2-40B4-BE49-F238E27FC236}">
                <a16:creationId xmlns:a16="http://schemas.microsoft.com/office/drawing/2014/main" id="{F8BA8451-F226-2F81-0ECA-5B4752273A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60" y="0"/>
            <a:ext cx="6924821" cy="6888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488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D50D0-15BD-CF2A-350A-5B86CF949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Variation in Fuel Characteristics</a:t>
            </a:r>
          </a:p>
        </p:txBody>
      </p:sp>
      <p:pic>
        <p:nvPicPr>
          <p:cNvPr id="6" name="Picture 5" descr="A diagram of different types of plants&#10;&#10;Description automatically generated with medium confidence">
            <a:extLst>
              <a:ext uri="{FF2B5EF4-FFF2-40B4-BE49-F238E27FC236}">
                <a16:creationId xmlns:a16="http://schemas.microsoft.com/office/drawing/2014/main" id="{45A2AE1A-D44E-21F1-7C44-1894DC95D9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436" y="1423219"/>
            <a:ext cx="9239128" cy="543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165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21942-1DEA-161B-B3F5-0B2F99B63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98C08F-8201-786F-2AD1-BB910A031B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7FBFFD-E2C7-E346-60B1-CECE89E1A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388" y="0"/>
            <a:ext cx="9233223" cy="713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3372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</TotalTime>
  <Words>243</Words>
  <Application>Microsoft Office PowerPoint</Application>
  <PresentationFormat>Widescreen</PresentationFormat>
  <Paragraphs>35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Aptos</vt:lpstr>
      <vt:lpstr>Aptos Display</vt:lpstr>
      <vt:lpstr>Arial</vt:lpstr>
      <vt:lpstr>Calibri</vt:lpstr>
      <vt:lpstr>Office Theme</vt:lpstr>
      <vt:lpstr>Collaborative Research on Grassland Fuels and Management</vt:lpstr>
      <vt:lpstr>Project Background</vt:lpstr>
      <vt:lpstr>Fuel map example</vt:lpstr>
      <vt:lpstr>Objectives</vt:lpstr>
      <vt:lpstr>PowerPoint Presentation</vt:lpstr>
      <vt:lpstr>Objective 1: Variation in grassland fuels</vt:lpstr>
      <vt:lpstr>PowerPoint Presentation</vt:lpstr>
      <vt:lpstr>Variation in Fuel Characteristics</vt:lpstr>
      <vt:lpstr>PowerPoint Presentation</vt:lpstr>
      <vt:lpstr>Objective 2: Testing fuel management methods</vt:lpstr>
      <vt:lpstr>PowerPoint Presentation</vt:lpstr>
      <vt:lpstr>PowerPoint Presentation</vt:lpstr>
      <vt:lpstr>Objective 3 </vt:lpstr>
      <vt:lpstr>Thanks!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Collaborative Research on Grassland Fuels and Management</dc:title>
  <dc:creator>Jonathan Henn</dc:creator>
  <cp:lastModifiedBy>Taylor Smith</cp:lastModifiedBy>
  <cp:revision>5</cp:revision>
  <dcterms:created xsi:type="dcterms:W3CDTF">2024-06-18T20:47:53Z</dcterms:created>
  <dcterms:modified xsi:type="dcterms:W3CDTF">2024-08-14T16:16:56Z</dcterms:modified>
</cp:coreProperties>
</file>