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PT Serif" panose="020B0604020202020204" charset="0"/>
      <p:regular r:id="rId32"/>
      <p:bold r:id="rId33"/>
      <p:italic r:id="rId34"/>
      <p:boldItalic r:id="rId35"/>
    </p:embeddedFont>
    <p:embeddedFont>
      <p:font typeface="Robo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Introduce ourselves </a:t>
            </a: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78fa38ca1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78fa38ca1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Every person’s plan is going to be different- Craig</a:t>
            </a:r>
            <a:endParaRPr/>
          </a:p>
        </p:txBody>
      </p:sp>
      <p:sp>
        <p:nvSpPr>
          <p:cNvPr id="134" name="Google Shape;134;g2b78fa38ca1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28ad1256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28ad1256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Every person’s plan is going to be different- Craig</a:t>
            </a:r>
            <a:endParaRPr/>
          </a:p>
        </p:txBody>
      </p:sp>
      <p:sp>
        <p:nvSpPr>
          <p:cNvPr id="142" name="Google Shape;142;g2c28ad1256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28ad12561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c28ad12561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Every person’s plan is going to be different- Craig</a:t>
            </a:r>
            <a:endParaRPr/>
          </a:p>
        </p:txBody>
      </p:sp>
      <p:sp>
        <p:nvSpPr>
          <p:cNvPr id="151" name="Google Shape;151;g2c28ad12561_1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78fa38ca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b78fa38ca1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161" name="Google Shape;161;g2b78fa38ca1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28ad12561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28ad12561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171" name="Google Shape;171;g2c28ad12561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28ad12561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c28ad12561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180" name="Google Shape;180;g2c28ad12561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2040b08e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c2040b08e5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188" name="Google Shape;188;g2c2040b08e5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2040b08e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c2040b08e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197" name="Google Shape;197;g2c2040b08e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2040b08e5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2040b08e5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206" name="Google Shape;206;g2c2040b08e5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2040b08e5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c2040b08e5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215" name="Google Shape;215;g2c2040b08e5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Interactive Dialogue for the audience - Taylor</a:t>
            </a:r>
            <a:endParaRPr/>
          </a:p>
        </p:txBody>
      </p:sp>
      <p:sp>
        <p:nvSpPr>
          <p:cNvPr id="67" name="Google Shape;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2040b08e5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c2040b08e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224" name="Google Shape;224;g2c2040b08e5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c2040b08e5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c2040b08e5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233" name="Google Shape;233;g2c2040b08e5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2040b08e5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2040b08e5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between the difference of a grab list versus a go bag: based on individual’s capability and resources- Craig</a:t>
            </a:r>
            <a:endParaRPr/>
          </a:p>
        </p:txBody>
      </p:sp>
      <p:sp>
        <p:nvSpPr>
          <p:cNvPr id="242" name="Google Shape;242;g2c2040b08e5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bea6e8e99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bea6e8e99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Taylor</a:t>
            </a:r>
            <a:endParaRPr/>
          </a:p>
          <a:p>
            <a:pPr marL="0" lvl="0" indent="0" algn="l" rtl="0">
              <a:spcBef>
                <a:spcPts val="0"/>
              </a:spcBef>
              <a:spcAft>
                <a:spcPts val="0"/>
              </a:spcAft>
              <a:buNone/>
            </a:pPr>
            <a:endParaRPr/>
          </a:p>
        </p:txBody>
      </p:sp>
      <p:sp>
        <p:nvSpPr>
          <p:cNvPr id="249" name="Google Shape;249;g2bea6e8e99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c2040b08e5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c2040b08e5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mention caregiver resources- Craig</a:t>
            </a:r>
            <a:endParaRPr/>
          </a:p>
          <a:p>
            <a:pPr marL="0" lvl="0" indent="0" algn="l" rtl="0">
              <a:spcBef>
                <a:spcPts val="0"/>
              </a:spcBef>
              <a:spcAft>
                <a:spcPts val="0"/>
              </a:spcAft>
              <a:buNone/>
            </a:pPr>
            <a:endParaRPr/>
          </a:p>
        </p:txBody>
      </p:sp>
      <p:sp>
        <p:nvSpPr>
          <p:cNvPr id="259" name="Google Shape;259;g2c2040b08e5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b78fa38c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b78fa38ca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Specific overview of what AFN is- Taylor</a:t>
            </a:r>
            <a:endParaRPr/>
          </a:p>
        </p:txBody>
      </p:sp>
      <p:sp>
        <p:nvSpPr>
          <p:cNvPr id="74" name="Google Shape;74;g2b78fa38ca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78fa38ca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b78fa38ca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Taylor</a:t>
            </a:r>
            <a:endParaRPr/>
          </a:p>
        </p:txBody>
      </p:sp>
      <p:sp>
        <p:nvSpPr>
          <p:cNvPr id="82" name="Google Shape;82;g2b78fa38ca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78fa38ca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78fa38ca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Basic outline for general preparedness- Taylor</a:t>
            </a:r>
            <a:endParaRPr/>
          </a:p>
        </p:txBody>
      </p:sp>
      <p:sp>
        <p:nvSpPr>
          <p:cNvPr id="90" name="Google Shape;90;g2b78fa38ca1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78fa38ca1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b78fa38ca1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Taylor</a:t>
            </a:r>
            <a:endParaRPr/>
          </a:p>
        </p:txBody>
      </p:sp>
      <p:sp>
        <p:nvSpPr>
          <p:cNvPr id="98" name="Google Shape;98;g2b78fa38ca1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78fa38ca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b78fa38ca1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Open up how lifelines/ resources can be affected- Taylor</a:t>
            </a:r>
            <a:endParaRPr/>
          </a:p>
        </p:txBody>
      </p:sp>
      <p:sp>
        <p:nvSpPr>
          <p:cNvPr id="108" name="Google Shape;108;g2b78fa38ca1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c28ad12561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c28ad12561_1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Open up how lifelines/ resources can be affected- Taylor</a:t>
            </a:r>
            <a:endParaRPr/>
          </a:p>
        </p:txBody>
      </p:sp>
      <p:sp>
        <p:nvSpPr>
          <p:cNvPr id="115" name="Google Shape;115;g2c28ad12561_1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78fa38ca1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b78fa38ca1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Mention different hazards that have different impacts- Taylor</a:t>
            </a:r>
            <a:endParaRPr/>
          </a:p>
        </p:txBody>
      </p:sp>
      <p:sp>
        <p:nvSpPr>
          <p:cNvPr id="122" name="Google Shape;122;g2b78fa38ca1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085" y="273377"/>
            <a:ext cx="11283884" cy="2205871"/>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6381946" y="2790334"/>
            <a:ext cx="5213022" cy="210217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a:spLocks noGrp="1"/>
          </p:cNvSpPr>
          <p:nvPr>
            <p:ph type="pic" idx="2"/>
          </p:nvPr>
        </p:nvSpPr>
        <p:spPr>
          <a:xfrm>
            <a:off x="5183188" y="1"/>
            <a:ext cx="7008812" cy="5513832"/>
          </a:xfrm>
          <a:prstGeom prst="rect">
            <a:avLst/>
          </a:prstGeom>
          <a:noFill/>
          <a:ln>
            <a:noFill/>
          </a:ln>
        </p:spPr>
      </p:sp>
      <p:sp>
        <p:nvSpPr>
          <p:cNvPr id="56" name="Google Shape;56;p12"/>
          <p:cNvSpPr txBox="1">
            <a:spLocks noGrp="1"/>
          </p:cNvSpPr>
          <p:nvPr>
            <p:ph type="body" idx="1"/>
          </p:nvPr>
        </p:nvSpPr>
        <p:spPr>
          <a:xfrm>
            <a:off x="839788" y="2057400"/>
            <a:ext cx="3932237" cy="34564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2"/>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7"/>
          <p:cNvSpPr txBox="1">
            <a:spLocks noGrp="1"/>
          </p:cNvSpPr>
          <p:nvPr>
            <p:ph type="body" idx="2"/>
          </p:nvPr>
        </p:nvSpPr>
        <p:spPr>
          <a:xfrm>
            <a:off x="6172200" y="1825625"/>
            <a:ext cx="5181600" cy="37613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7"/>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4"/>
            <a:ext cx="5157787" cy="39231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0544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0"/>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5183188" y="987425"/>
            <a:ext cx="7008812" cy="445325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1"/>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3"/>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1" i="0" u="none" strike="noStrike" cap="none">
                <a:solidFill>
                  <a:schemeClr val="lt1"/>
                </a:solidFill>
                <a:latin typeface="Arial"/>
                <a:ea typeface="Arial"/>
                <a:cs typeface="Arial"/>
                <a:sym typeface="Arial"/>
              </a:defRPr>
            </a:lvl1pPr>
            <a:lvl2pPr marL="0" marR="0" lvl="1" indent="0" algn="r" rtl="0">
              <a:spcBef>
                <a:spcPts val="0"/>
              </a:spcBef>
              <a:buNone/>
              <a:defRPr sz="1000" b="1" i="0" u="none" strike="noStrike" cap="none">
                <a:solidFill>
                  <a:schemeClr val="lt1"/>
                </a:solidFill>
                <a:latin typeface="Arial"/>
                <a:ea typeface="Arial"/>
                <a:cs typeface="Arial"/>
                <a:sym typeface="Arial"/>
              </a:defRPr>
            </a:lvl2pPr>
            <a:lvl3pPr marL="0" marR="0" lvl="2" indent="0" algn="r" rtl="0">
              <a:spcBef>
                <a:spcPts val="0"/>
              </a:spcBef>
              <a:buNone/>
              <a:defRPr sz="1000" b="1" i="0" u="none" strike="noStrike" cap="none">
                <a:solidFill>
                  <a:schemeClr val="lt1"/>
                </a:solidFill>
                <a:latin typeface="Arial"/>
                <a:ea typeface="Arial"/>
                <a:cs typeface="Arial"/>
                <a:sym typeface="Arial"/>
              </a:defRPr>
            </a:lvl3pPr>
            <a:lvl4pPr marL="0" marR="0" lvl="3" indent="0" algn="r" rtl="0">
              <a:spcBef>
                <a:spcPts val="0"/>
              </a:spcBef>
              <a:buNone/>
              <a:defRPr sz="1000" b="1" i="0" u="none" strike="noStrike" cap="none">
                <a:solidFill>
                  <a:schemeClr val="lt1"/>
                </a:solidFill>
                <a:latin typeface="Arial"/>
                <a:ea typeface="Arial"/>
                <a:cs typeface="Arial"/>
                <a:sym typeface="Arial"/>
              </a:defRPr>
            </a:lvl4pPr>
            <a:lvl5pPr marL="0" marR="0" lvl="4" indent="0" algn="r" rtl="0">
              <a:spcBef>
                <a:spcPts val="0"/>
              </a:spcBef>
              <a:buNone/>
              <a:defRPr sz="1000" b="1" i="0" u="none" strike="noStrike" cap="none">
                <a:solidFill>
                  <a:schemeClr val="lt1"/>
                </a:solidFill>
                <a:latin typeface="Arial"/>
                <a:ea typeface="Arial"/>
                <a:cs typeface="Arial"/>
                <a:sym typeface="Arial"/>
              </a:defRPr>
            </a:lvl5pPr>
            <a:lvl6pPr marL="0" marR="0" lvl="5" indent="0" algn="r" rtl="0">
              <a:spcBef>
                <a:spcPts val="0"/>
              </a:spcBef>
              <a:buNone/>
              <a:defRPr sz="1000" b="1" i="0" u="none" strike="noStrike" cap="none">
                <a:solidFill>
                  <a:schemeClr val="lt1"/>
                </a:solidFill>
                <a:latin typeface="Arial"/>
                <a:ea typeface="Arial"/>
                <a:cs typeface="Arial"/>
                <a:sym typeface="Arial"/>
              </a:defRPr>
            </a:lvl6pPr>
            <a:lvl7pPr marL="0" marR="0" lvl="6" indent="0" algn="r" rtl="0">
              <a:spcBef>
                <a:spcPts val="0"/>
              </a:spcBef>
              <a:buNone/>
              <a:defRPr sz="1000" b="1" i="0" u="none" strike="noStrike" cap="none">
                <a:solidFill>
                  <a:schemeClr val="lt1"/>
                </a:solidFill>
                <a:latin typeface="Arial"/>
                <a:ea typeface="Arial"/>
                <a:cs typeface="Arial"/>
                <a:sym typeface="Arial"/>
              </a:defRPr>
            </a:lvl7pPr>
            <a:lvl8pPr marL="0" marR="0" lvl="7" indent="0" algn="r" rtl="0">
              <a:spcBef>
                <a:spcPts val="0"/>
              </a:spcBef>
              <a:buNone/>
              <a:defRPr sz="1000" b="1" i="0" u="none" strike="noStrike" cap="none">
                <a:solidFill>
                  <a:schemeClr val="lt1"/>
                </a:solidFill>
                <a:latin typeface="Arial"/>
                <a:ea typeface="Arial"/>
                <a:cs typeface="Arial"/>
                <a:sym typeface="Arial"/>
              </a:defRPr>
            </a:lvl8pPr>
            <a:lvl9pPr marL="0" marR="0" lvl="8" indent="0" algn="r" rtl="0">
              <a:spcBef>
                <a:spcPts val="0"/>
              </a:spcBef>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www.cpwd.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mailto:craig@cpwd.org" TargetMode="External"/><Relationship Id="rId4" Type="http://schemas.openxmlformats.org/officeDocument/2006/relationships/hyperlink" Target="mailto:info@cpw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mber.everbridge.net/453003085612231/n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www.weather.gov/nw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11085" y="273377"/>
            <a:ext cx="11283884" cy="2205871"/>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ct val="100000"/>
              <a:buFont typeface="Arial"/>
              <a:buNone/>
            </a:pPr>
            <a:r>
              <a:rPr lang="en-US">
                <a:latin typeface="PT Serif"/>
                <a:ea typeface="PT Serif"/>
                <a:cs typeface="PT Serif"/>
                <a:sym typeface="PT Serif"/>
              </a:rPr>
              <a:t>Access and Functional Needs Disaster Preparedness</a:t>
            </a:r>
            <a:endParaRPr>
              <a:latin typeface="PT Serif"/>
              <a:ea typeface="PT Serif"/>
              <a:cs typeface="PT Serif"/>
              <a:sym typeface="PT Serif"/>
            </a:endParaRPr>
          </a:p>
          <a:p>
            <a:pPr marL="0" lvl="0" indent="0" algn="r" rtl="0">
              <a:lnSpc>
                <a:spcPct val="90000"/>
              </a:lnSpc>
              <a:spcBef>
                <a:spcPts val="0"/>
              </a:spcBef>
              <a:spcAft>
                <a:spcPts val="0"/>
              </a:spcAft>
              <a:buClr>
                <a:schemeClr val="lt1"/>
              </a:buClr>
              <a:buSzPct val="100000"/>
              <a:buFont typeface="Arial"/>
              <a:buNone/>
            </a:pPr>
            <a:endParaRPr/>
          </a:p>
        </p:txBody>
      </p:sp>
      <p:sp>
        <p:nvSpPr>
          <p:cNvPr id="63" name="Google Shape;63;p13"/>
          <p:cNvSpPr txBox="1">
            <a:spLocks noGrp="1"/>
          </p:cNvSpPr>
          <p:nvPr>
            <p:ph type="subTitle" idx="1"/>
          </p:nvPr>
        </p:nvSpPr>
        <p:spPr>
          <a:xfrm>
            <a:off x="4077475" y="2276675"/>
            <a:ext cx="7439700" cy="26937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lt1"/>
              </a:buClr>
              <a:buSzPts val="2400"/>
              <a:buNone/>
            </a:pPr>
            <a:r>
              <a:rPr lang="en-US" sz="2600">
                <a:latin typeface="PT Serif"/>
                <a:ea typeface="PT Serif"/>
                <a:cs typeface="PT Serif"/>
                <a:sym typeface="PT Serif"/>
              </a:rPr>
              <a:t>Craig Towler (Community Outreach Coordinator for Center for People with Disabilities) </a:t>
            </a:r>
            <a:endParaRPr sz="2600">
              <a:latin typeface="PT Serif"/>
              <a:ea typeface="PT Serif"/>
              <a:cs typeface="PT Serif"/>
              <a:sym typeface="PT Serif"/>
            </a:endParaRPr>
          </a:p>
          <a:p>
            <a:pPr marL="0" lvl="0" indent="0" algn="ctr" rtl="0">
              <a:spcBef>
                <a:spcPts val="0"/>
              </a:spcBef>
              <a:spcAft>
                <a:spcPts val="0"/>
              </a:spcAft>
              <a:buClr>
                <a:schemeClr val="lt1"/>
              </a:buClr>
              <a:buSzPts val="2400"/>
              <a:buNone/>
            </a:pPr>
            <a:r>
              <a:rPr lang="en-US" sz="2600">
                <a:latin typeface="PT Serif"/>
                <a:ea typeface="PT Serif"/>
                <a:cs typeface="PT Serif"/>
                <a:sym typeface="PT Serif"/>
              </a:rPr>
              <a:t>and </a:t>
            </a:r>
            <a:endParaRPr sz="2600">
              <a:latin typeface="PT Serif"/>
              <a:ea typeface="PT Serif"/>
              <a:cs typeface="PT Serif"/>
              <a:sym typeface="PT Serif"/>
            </a:endParaRPr>
          </a:p>
          <a:p>
            <a:pPr marL="0" lvl="0" indent="0" algn="ctr" rtl="0">
              <a:spcBef>
                <a:spcPts val="0"/>
              </a:spcBef>
              <a:spcAft>
                <a:spcPts val="0"/>
              </a:spcAft>
              <a:buClr>
                <a:schemeClr val="lt1"/>
              </a:buClr>
              <a:buSzPts val="2400"/>
              <a:buNone/>
            </a:pPr>
            <a:r>
              <a:rPr lang="en-US" sz="2600">
                <a:latin typeface="PT Serif"/>
                <a:ea typeface="PT Serif"/>
                <a:cs typeface="PT Serif"/>
                <a:sym typeface="PT Serif"/>
              </a:rPr>
              <a:t>Taylor Smith (Disaster Recovery Specialist for Town of Superior)</a:t>
            </a:r>
            <a:endParaRPr sz="5050">
              <a:solidFill>
                <a:schemeClr val="dk1"/>
              </a:solidFill>
              <a:latin typeface="PT Serif"/>
              <a:ea typeface="PT Serif"/>
              <a:cs typeface="PT Serif"/>
              <a:sym typeface="PT Serif"/>
            </a:endParaRPr>
          </a:p>
          <a:p>
            <a:pPr marL="0" lvl="0" indent="0" algn="ctr" rtl="0">
              <a:spcBef>
                <a:spcPts val="0"/>
              </a:spcBef>
              <a:spcAft>
                <a:spcPts val="0"/>
              </a:spcAft>
              <a:buClr>
                <a:schemeClr val="lt1"/>
              </a:buClr>
              <a:buSzPts val="2400"/>
              <a:buNone/>
            </a:pPr>
            <a:endParaRPr/>
          </a:p>
          <a:p>
            <a:pPr marL="0" lvl="0" indent="0" algn="r" rtl="0">
              <a:lnSpc>
                <a:spcPct val="90000"/>
              </a:lnSpc>
              <a:spcBef>
                <a:spcPts val="0"/>
              </a:spcBef>
              <a:spcAft>
                <a:spcPts val="0"/>
              </a:spcAft>
              <a:buClr>
                <a:schemeClr val="lt1"/>
              </a:buClr>
              <a:buSzPts val="2400"/>
              <a:buNone/>
            </a:pPr>
            <a:endParaRPr/>
          </a:p>
        </p:txBody>
      </p:sp>
      <p:pic>
        <p:nvPicPr>
          <p:cNvPr id="64" name="Google Shape;64;p13"/>
          <p:cNvPicPr preferRelativeResize="0"/>
          <p:nvPr/>
        </p:nvPicPr>
        <p:blipFill>
          <a:blip r:embed="rId3">
            <a:alphaModFix/>
          </a:blip>
          <a:stretch>
            <a:fillRect/>
          </a:stretch>
        </p:blipFill>
        <p:spPr>
          <a:xfrm>
            <a:off x="7327900" y="4884612"/>
            <a:ext cx="2901750" cy="151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ctrTitle"/>
          </p:nvPr>
        </p:nvSpPr>
        <p:spPr>
          <a:xfrm>
            <a:off x="1582275" y="319800"/>
            <a:ext cx="5416200" cy="723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sz="3000">
                <a:solidFill>
                  <a:schemeClr val="dk1"/>
                </a:solidFill>
                <a:latin typeface="PT Serif"/>
                <a:ea typeface="PT Serif"/>
                <a:cs typeface="PT Serif"/>
                <a:sym typeface="PT Serif"/>
              </a:rPr>
              <a:t>3. Make a Plan</a:t>
            </a:r>
            <a:endParaRPr/>
          </a:p>
        </p:txBody>
      </p:sp>
      <p:sp>
        <p:nvSpPr>
          <p:cNvPr id="137" name="Google Shape;137;p22"/>
          <p:cNvSpPr txBox="1">
            <a:spLocks noGrp="1"/>
          </p:cNvSpPr>
          <p:nvPr>
            <p:ph type="subTitle" idx="1"/>
          </p:nvPr>
        </p:nvSpPr>
        <p:spPr>
          <a:xfrm>
            <a:off x="1582275" y="1314448"/>
            <a:ext cx="9144000" cy="3877500"/>
          </a:xfrm>
          <a:prstGeom prst="rect">
            <a:avLst/>
          </a:prstGeom>
        </p:spPr>
        <p:txBody>
          <a:bodyPr spcFirstLastPara="1" wrap="square" lIns="91425" tIns="45700" rIns="91425" bIns="45700" anchor="t" anchorCtr="0">
            <a:normAutofit fontScale="92500" lnSpcReduction="20000"/>
          </a:bodyPr>
          <a:lstStyle/>
          <a:p>
            <a:pPr marL="457200" lvl="0" indent="-357822" algn="l" rtl="0">
              <a:lnSpc>
                <a:spcPct val="100000"/>
              </a:lnSpc>
              <a:spcBef>
                <a:spcPts val="1000"/>
              </a:spcBef>
              <a:spcAft>
                <a:spcPts val="0"/>
              </a:spcAft>
              <a:buSzPct val="100000"/>
              <a:buFont typeface="PT Serif"/>
              <a:buChar char="●"/>
            </a:pPr>
            <a:r>
              <a:rPr lang="en-US" sz="2200">
                <a:latin typeface="PT Serif"/>
                <a:ea typeface="PT Serif"/>
                <a:cs typeface="PT Serif"/>
                <a:sym typeface="PT Serif"/>
              </a:rPr>
              <a:t>Create a plan involving your family and close contacts</a:t>
            </a:r>
            <a:endParaRPr sz="2200">
              <a:latin typeface="PT Serif"/>
              <a:ea typeface="PT Serif"/>
              <a:cs typeface="PT Serif"/>
              <a:sym typeface="PT Serif"/>
            </a:endParaRPr>
          </a:p>
          <a:p>
            <a:pPr marL="914400" lvl="1" indent="-357822" algn="l" rtl="0">
              <a:lnSpc>
                <a:spcPct val="100000"/>
              </a:lnSpc>
              <a:spcBef>
                <a:spcPts val="0"/>
              </a:spcBef>
              <a:spcAft>
                <a:spcPts val="0"/>
              </a:spcAft>
              <a:buSzPct val="100000"/>
              <a:buFont typeface="PT Serif"/>
              <a:buChar char="○"/>
            </a:pPr>
            <a:r>
              <a:rPr lang="en-US" sz="2200">
                <a:latin typeface="PT Serif"/>
                <a:ea typeface="PT Serif"/>
                <a:cs typeface="PT Serif"/>
                <a:sym typeface="PT Serif"/>
              </a:rPr>
              <a:t>Communication Cards</a:t>
            </a:r>
            <a:endParaRPr sz="2200">
              <a:latin typeface="PT Serif"/>
              <a:ea typeface="PT Serif"/>
              <a:cs typeface="PT Serif"/>
              <a:sym typeface="PT Serif"/>
            </a:endParaRPr>
          </a:p>
          <a:p>
            <a:pPr marL="457200" lvl="0" indent="0" algn="l" rtl="0">
              <a:lnSpc>
                <a:spcPct val="100000"/>
              </a:lnSpc>
              <a:spcBef>
                <a:spcPts val="1000"/>
              </a:spcBef>
              <a:spcAft>
                <a:spcPts val="0"/>
              </a:spcAft>
              <a:buNone/>
            </a:pPr>
            <a:endParaRPr sz="2200">
              <a:latin typeface="PT Serif"/>
              <a:ea typeface="PT Serif"/>
              <a:cs typeface="PT Serif"/>
              <a:sym typeface="PT Serif"/>
            </a:endParaRPr>
          </a:p>
          <a:p>
            <a:pPr marL="457200" lvl="0" indent="-357822" algn="l" rtl="0">
              <a:lnSpc>
                <a:spcPct val="100000"/>
              </a:lnSpc>
              <a:spcBef>
                <a:spcPts val="1000"/>
              </a:spcBef>
              <a:spcAft>
                <a:spcPts val="0"/>
              </a:spcAft>
              <a:buSzPct val="100000"/>
              <a:buFont typeface="PT Serif"/>
              <a:buChar char="●"/>
            </a:pPr>
            <a:r>
              <a:rPr lang="en-US" sz="2200">
                <a:latin typeface="PT Serif"/>
                <a:ea typeface="PT Serif"/>
                <a:cs typeface="PT Serif"/>
                <a:sym typeface="PT Serif"/>
              </a:rPr>
              <a:t>Determine a designated meeting point in case of evacuation</a:t>
            </a:r>
            <a:endParaRPr sz="2200">
              <a:latin typeface="PT Serif"/>
              <a:ea typeface="PT Serif"/>
              <a:cs typeface="PT Serif"/>
              <a:sym typeface="PT Serif"/>
            </a:endParaRPr>
          </a:p>
          <a:p>
            <a:pPr marL="914400" lvl="1" indent="-357822" algn="l" rtl="0">
              <a:lnSpc>
                <a:spcPct val="100000"/>
              </a:lnSpc>
              <a:spcBef>
                <a:spcPts val="0"/>
              </a:spcBef>
              <a:spcAft>
                <a:spcPts val="0"/>
              </a:spcAft>
              <a:buSzPct val="100000"/>
              <a:buFont typeface="PT Serif"/>
              <a:buChar char="○"/>
            </a:pPr>
            <a:r>
              <a:rPr lang="en-US" sz="2200">
                <a:latin typeface="PT Serif"/>
                <a:ea typeface="PT Serif"/>
                <a:cs typeface="PT Serif"/>
                <a:sym typeface="PT Serif"/>
              </a:rPr>
              <a:t>Where is the nearest evacuation center</a:t>
            </a:r>
            <a:endParaRPr sz="2200">
              <a:latin typeface="PT Serif"/>
              <a:ea typeface="PT Serif"/>
              <a:cs typeface="PT Serif"/>
              <a:sym typeface="PT Serif"/>
            </a:endParaRPr>
          </a:p>
          <a:p>
            <a:pPr marL="457200" lvl="0" indent="0" algn="l" rtl="0">
              <a:lnSpc>
                <a:spcPct val="100000"/>
              </a:lnSpc>
              <a:spcBef>
                <a:spcPts val="1000"/>
              </a:spcBef>
              <a:spcAft>
                <a:spcPts val="0"/>
              </a:spcAft>
              <a:buNone/>
            </a:pPr>
            <a:endParaRPr sz="2200">
              <a:latin typeface="PT Serif"/>
              <a:ea typeface="PT Serif"/>
              <a:cs typeface="PT Serif"/>
              <a:sym typeface="PT Serif"/>
            </a:endParaRPr>
          </a:p>
          <a:p>
            <a:pPr marL="457200" lvl="0" indent="-357822" algn="l" rtl="0">
              <a:lnSpc>
                <a:spcPct val="100000"/>
              </a:lnSpc>
              <a:spcBef>
                <a:spcPts val="1000"/>
              </a:spcBef>
              <a:spcAft>
                <a:spcPts val="0"/>
              </a:spcAft>
              <a:buSzPct val="100000"/>
              <a:buFont typeface="PT Serif"/>
              <a:buChar char="●"/>
            </a:pPr>
            <a:r>
              <a:rPr lang="en-US" sz="2200">
                <a:latin typeface="PT Serif"/>
                <a:ea typeface="PT Serif"/>
                <a:cs typeface="PT Serif"/>
                <a:sym typeface="PT Serif"/>
              </a:rPr>
              <a:t>Make sure your plan accounts for your specific needs</a:t>
            </a:r>
            <a:endParaRPr sz="2200">
              <a:latin typeface="PT Serif"/>
              <a:ea typeface="PT Serif"/>
              <a:cs typeface="PT Serif"/>
              <a:sym typeface="PT Serif"/>
            </a:endParaRPr>
          </a:p>
          <a:p>
            <a:pPr marL="914400" lvl="1" indent="-357822" algn="l" rtl="0">
              <a:lnSpc>
                <a:spcPct val="100000"/>
              </a:lnSpc>
              <a:spcBef>
                <a:spcPts val="0"/>
              </a:spcBef>
              <a:spcAft>
                <a:spcPts val="0"/>
              </a:spcAft>
              <a:buSzPct val="100000"/>
              <a:buFont typeface="PT Serif"/>
              <a:buChar char="○"/>
            </a:pPr>
            <a:r>
              <a:rPr lang="en-US" sz="2200">
                <a:latin typeface="PT Serif"/>
                <a:ea typeface="PT Serif"/>
                <a:cs typeface="PT Serif"/>
                <a:sym typeface="PT Serif"/>
              </a:rPr>
              <a:t>Transportation needs</a:t>
            </a:r>
            <a:endParaRPr sz="2200">
              <a:latin typeface="PT Serif"/>
              <a:ea typeface="PT Serif"/>
              <a:cs typeface="PT Serif"/>
              <a:sym typeface="PT Serif"/>
            </a:endParaRPr>
          </a:p>
          <a:p>
            <a:pPr marL="0" lvl="0" indent="0" algn="l" rtl="0">
              <a:lnSpc>
                <a:spcPct val="100000"/>
              </a:lnSpc>
              <a:spcBef>
                <a:spcPts val="1000"/>
              </a:spcBef>
              <a:spcAft>
                <a:spcPts val="0"/>
              </a:spcAft>
              <a:buNone/>
            </a:pPr>
            <a:endParaRPr sz="2200">
              <a:latin typeface="PT Serif"/>
              <a:ea typeface="PT Serif"/>
              <a:cs typeface="PT Serif"/>
              <a:sym typeface="PT Serif"/>
            </a:endParaRPr>
          </a:p>
          <a:p>
            <a:pPr marL="457200" lvl="0" indent="-357822" algn="l" rtl="0">
              <a:lnSpc>
                <a:spcPct val="100000"/>
              </a:lnSpc>
              <a:spcBef>
                <a:spcPts val="1000"/>
              </a:spcBef>
              <a:spcAft>
                <a:spcPts val="0"/>
              </a:spcAft>
              <a:buSzPct val="100000"/>
              <a:buFont typeface="PT Serif"/>
              <a:buChar char="●"/>
            </a:pPr>
            <a:r>
              <a:rPr lang="en-US" sz="2200">
                <a:latin typeface="PT Serif"/>
                <a:ea typeface="PT Serif"/>
                <a:cs typeface="PT Serif"/>
                <a:sym typeface="PT Serif"/>
              </a:rPr>
              <a:t>Give yourself extra time to mobilize if needed before an actual order of evacuation</a:t>
            </a:r>
            <a:endParaRPr sz="2200">
              <a:latin typeface="PT Serif"/>
              <a:ea typeface="PT Serif"/>
              <a:cs typeface="PT Serif"/>
              <a:sym typeface="PT Serif"/>
            </a:endParaRPr>
          </a:p>
          <a:p>
            <a:pPr marL="914400" lvl="1" indent="-357822" algn="l" rtl="0">
              <a:lnSpc>
                <a:spcPct val="100000"/>
              </a:lnSpc>
              <a:spcBef>
                <a:spcPts val="0"/>
              </a:spcBef>
              <a:spcAft>
                <a:spcPts val="0"/>
              </a:spcAft>
              <a:buSzPct val="100000"/>
              <a:buFont typeface="PT Serif"/>
              <a:buChar char="○"/>
            </a:pPr>
            <a:r>
              <a:rPr lang="en-US" sz="2200">
                <a:latin typeface="PT Serif"/>
                <a:ea typeface="PT Serif"/>
                <a:cs typeface="PT Serif"/>
                <a:sym typeface="PT Serif"/>
              </a:rPr>
              <a:t>Start during pre-evacuation </a:t>
            </a:r>
            <a:endParaRPr sz="2200">
              <a:latin typeface="PT Serif"/>
              <a:ea typeface="PT Serif"/>
              <a:cs typeface="PT Serif"/>
              <a:sym typeface="PT Serif"/>
            </a:endParaRPr>
          </a:p>
        </p:txBody>
      </p:sp>
      <p:sp>
        <p:nvSpPr>
          <p:cNvPr id="138" name="Google Shape;138;p22"/>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ctrTitle"/>
          </p:nvPr>
        </p:nvSpPr>
        <p:spPr>
          <a:xfrm>
            <a:off x="1582275" y="319800"/>
            <a:ext cx="5416200" cy="723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33333"/>
              <a:buFont typeface="Arial"/>
              <a:buNone/>
            </a:pPr>
            <a:r>
              <a:rPr lang="en-US" sz="3300">
                <a:solidFill>
                  <a:schemeClr val="dk1"/>
                </a:solidFill>
                <a:latin typeface="PT Serif"/>
                <a:ea typeface="PT Serif"/>
                <a:cs typeface="PT Serif"/>
                <a:sym typeface="PT Serif"/>
              </a:rPr>
              <a:t>Creating Your</a:t>
            </a:r>
            <a:r>
              <a:rPr lang="en-US" sz="3300" b="1">
                <a:solidFill>
                  <a:schemeClr val="dk1"/>
                </a:solidFill>
                <a:latin typeface="PT Serif"/>
                <a:ea typeface="PT Serif"/>
                <a:cs typeface="PT Serif"/>
                <a:sym typeface="PT Serif"/>
              </a:rPr>
              <a:t> </a:t>
            </a:r>
            <a:endParaRPr sz="3300" b="1">
              <a:solidFill>
                <a:schemeClr val="dk1"/>
              </a:solidFill>
              <a:latin typeface="PT Serif"/>
              <a:ea typeface="PT Serif"/>
              <a:cs typeface="PT Serif"/>
              <a:sym typeface="PT Serif"/>
            </a:endParaRPr>
          </a:p>
          <a:p>
            <a:pPr marL="0" lvl="0" indent="0" algn="l" rtl="0">
              <a:spcBef>
                <a:spcPts val="0"/>
              </a:spcBef>
              <a:spcAft>
                <a:spcPts val="0"/>
              </a:spcAft>
              <a:buClr>
                <a:schemeClr val="dk1"/>
              </a:buClr>
              <a:buSzPct val="33333"/>
              <a:buFont typeface="Arial"/>
              <a:buNone/>
            </a:pPr>
            <a:r>
              <a:rPr lang="en-US" sz="3300">
                <a:solidFill>
                  <a:schemeClr val="dk1"/>
                </a:solidFill>
                <a:latin typeface="PT Serif"/>
                <a:ea typeface="PT Serif"/>
                <a:cs typeface="PT Serif"/>
                <a:sym typeface="PT Serif"/>
              </a:rPr>
              <a:t>Personal Plan</a:t>
            </a:r>
            <a:endParaRPr sz="3300">
              <a:solidFill>
                <a:schemeClr val="dk1"/>
              </a:solidFill>
              <a:latin typeface="PT Serif"/>
              <a:ea typeface="PT Serif"/>
              <a:cs typeface="PT Serif"/>
              <a:sym typeface="PT Serif"/>
            </a:endParaRPr>
          </a:p>
        </p:txBody>
      </p:sp>
      <p:sp>
        <p:nvSpPr>
          <p:cNvPr id="145" name="Google Shape;145;p23"/>
          <p:cNvSpPr txBox="1">
            <a:spLocks noGrp="1"/>
          </p:cNvSpPr>
          <p:nvPr>
            <p:ph type="subTitle" idx="1"/>
          </p:nvPr>
        </p:nvSpPr>
        <p:spPr>
          <a:xfrm>
            <a:off x="1582275" y="1314425"/>
            <a:ext cx="4478700" cy="4882800"/>
          </a:xfrm>
          <a:prstGeom prst="rect">
            <a:avLst/>
          </a:prstGeom>
        </p:spPr>
        <p:txBody>
          <a:bodyPr spcFirstLastPara="1" wrap="square" lIns="91425" tIns="45700" rIns="91425" bIns="45700" anchor="t" anchorCtr="0">
            <a:normAutofit/>
          </a:bodyPr>
          <a:lstStyle/>
          <a:p>
            <a:pPr marL="457200" lvl="0" indent="-381000" algn="l" rtl="0">
              <a:lnSpc>
                <a:spcPct val="114000"/>
              </a:lnSpc>
              <a:spcBef>
                <a:spcPts val="0"/>
              </a:spcBef>
              <a:spcAft>
                <a:spcPts val="0"/>
              </a:spcAft>
              <a:buSzPts val="2400"/>
              <a:buFont typeface="Roboto"/>
              <a:buChar char="●"/>
            </a:pPr>
            <a:r>
              <a:rPr lang="en-US" sz="1800">
                <a:latin typeface="Roboto"/>
                <a:ea typeface="Roboto"/>
                <a:cs typeface="Roboto"/>
                <a:sym typeface="Roboto"/>
              </a:rPr>
              <a:t>Communication</a:t>
            </a:r>
            <a:endParaRPr sz="1800">
              <a:latin typeface="Roboto"/>
              <a:ea typeface="Roboto"/>
              <a:cs typeface="Roboto"/>
              <a:sym typeface="Roboto"/>
            </a:endParaRPr>
          </a:p>
          <a:p>
            <a:pPr marL="457200" lvl="0" indent="-381000" algn="l" rtl="0">
              <a:lnSpc>
                <a:spcPct val="114000"/>
              </a:lnSpc>
              <a:spcBef>
                <a:spcPts val="0"/>
              </a:spcBef>
              <a:spcAft>
                <a:spcPts val="0"/>
              </a:spcAft>
              <a:buSzPts val="2400"/>
              <a:buFont typeface="Roboto"/>
              <a:buChar char="●"/>
            </a:pPr>
            <a:r>
              <a:rPr lang="en-US" sz="1800">
                <a:latin typeface="Roboto"/>
                <a:ea typeface="Roboto"/>
                <a:cs typeface="Roboto"/>
                <a:sym typeface="Roboto"/>
              </a:rPr>
              <a:t>Evacuation or sheltering-in-place</a:t>
            </a:r>
            <a:endParaRPr sz="1800">
              <a:latin typeface="Roboto"/>
              <a:ea typeface="Roboto"/>
              <a:cs typeface="Roboto"/>
              <a:sym typeface="Roboto"/>
            </a:endParaRPr>
          </a:p>
          <a:p>
            <a:pPr marL="457200" lvl="0" indent="-381000" algn="l" rtl="0">
              <a:lnSpc>
                <a:spcPct val="114000"/>
              </a:lnSpc>
              <a:spcBef>
                <a:spcPts val="0"/>
              </a:spcBef>
              <a:spcAft>
                <a:spcPts val="0"/>
              </a:spcAft>
              <a:buSzPts val="2400"/>
              <a:buFont typeface="Roboto"/>
              <a:buChar char="●"/>
            </a:pPr>
            <a:r>
              <a:rPr lang="en-US" sz="1800">
                <a:latin typeface="Roboto"/>
                <a:ea typeface="Roboto"/>
                <a:cs typeface="Roboto"/>
                <a:sym typeface="Roboto"/>
              </a:rPr>
              <a:t>Grab list</a:t>
            </a:r>
            <a:endParaRPr sz="1800">
              <a:latin typeface="Roboto"/>
              <a:ea typeface="Roboto"/>
              <a:cs typeface="Roboto"/>
              <a:sym typeface="Roboto"/>
            </a:endParaRPr>
          </a:p>
          <a:p>
            <a:pPr marL="0" lvl="0" indent="0" algn="l" rtl="0">
              <a:lnSpc>
                <a:spcPct val="100000"/>
              </a:lnSpc>
              <a:spcBef>
                <a:spcPts val="1000"/>
              </a:spcBef>
              <a:spcAft>
                <a:spcPts val="0"/>
              </a:spcAft>
              <a:buNone/>
            </a:pPr>
            <a:endParaRPr sz="2200">
              <a:latin typeface="PT Serif"/>
              <a:ea typeface="PT Serif"/>
              <a:cs typeface="PT Serif"/>
              <a:sym typeface="PT Serif"/>
            </a:endParaRPr>
          </a:p>
        </p:txBody>
      </p:sp>
      <p:sp>
        <p:nvSpPr>
          <p:cNvPr id="146" name="Google Shape;146;p23"/>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47" name="Google Shape;147;p23"/>
          <p:cNvPicPr preferRelativeResize="0"/>
          <p:nvPr/>
        </p:nvPicPr>
        <p:blipFill>
          <a:blip r:embed="rId3">
            <a:alphaModFix/>
          </a:blip>
          <a:stretch>
            <a:fillRect/>
          </a:stretch>
        </p:blipFill>
        <p:spPr>
          <a:xfrm>
            <a:off x="7048500" y="0"/>
            <a:ext cx="51435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1582275" y="319800"/>
            <a:ext cx="5416200" cy="723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sz="3000">
                <a:solidFill>
                  <a:schemeClr val="dk1"/>
                </a:solidFill>
                <a:latin typeface="PT Serif"/>
                <a:ea typeface="PT Serif"/>
                <a:cs typeface="PT Serif"/>
                <a:sym typeface="PT Serif"/>
              </a:rPr>
              <a:t>Communication </a:t>
            </a:r>
            <a:endParaRPr/>
          </a:p>
        </p:txBody>
      </p:sp>
      <p:sp>
        <p:nvSpPr>
          <p:cNvPr id="154" name="Google Shape;154;p24"/>
          <p:cNvSpPr txBox="1">
            <a:spLocks noGrp="1"/>
          </p:cNvSpPr>
          <p:nvPr>
            <p:ph type="subTitle" idx="1"/>
          </p:nvPr>
        </p:nvSpPr>
        <p:spPr>
          <a:xfrm>
            <a:off x="1582275" y="1282975"/>
            <a:ext cx="4478700" cy="4882800"/>
          </a:xfrm>
          <a:prstGeom prst="rect">
            <a:avLst/>
          </a:prstGeom>
        </p:spPr>
        <p:txBody>
          <a:bodyPr spcFirstLastPara="1" wrap="square" lIns="91425" tIns="45700" rIns="91425" bIns="45700" anchor="t" anchorCtr="0">
            <a:normAutofit/>
          </a:bodyPr>
          <a:lstStyle/>
          <a:p>
            <a:pPr marL="457200" lvl="0" indent="-342900" algn="l" rtl="0">
              <a:lnSpc>
                <a:spcPct val="114000"/>
              </a:lnSpc>
              <a:spcBef>
                <a:spcPts val="0"/>
              </a:spcBef>
              <a:spcAft>
                <a:spcPts val="0"/>
              </a:spcAft>
              <a:buSzPts val="1800"/>
              <a:buFont typeface="PT Serif"/>
              <a:buChar char="●"/>
            </a:pPr>
            <a:r>
              <a:rPr lang="en-US" sz="1800">
                <a:latin typeface="PT Serif"/>
                <a:ea typeface="PT Serif"/>
                <a:cs typeface="PT Serif"/>
                <a:sym typeface="PT Serif"/>
              </a:rPr>
              <a:t>Pre-planning</a:t>
            </a:r>
            <a:endParaRPr sz="1800">
              <a:latin typeface="PT Serif"/>
              <a:ea typeface="PT Serif"/>
              <a:cs typeface="PT Serif"/>
              <a:sym typeface="PT Serif"/>
            </a:endParaRPr>
          </a:p>
          <a:p>
            <a:pPr marL="457200" lvl="0" indent="-342900" algn="l" rtl="0">
              <a:lnSpc>
                <a:spcPct val="114000"/>
              </a:lnSpc>
              <a:spcBef>
                <a:spcPts val="0"/>
              </a:spcBef>
              <a:spcAft>
                <a:spcPts val="0"/>
              </a:spcAft>
              <a:buSzPts val="1800"/>
              <a:buFont typeface="PT Serif"/>
              <a:buChar char="●"/>
            </a:pPr>
            <a:r>
              <a:rPr lang="en-US" sz="1800">
                <a:latin typeface="PT Serif"/>
                <a:ea typeface="PT Serif"/>
                <a:cs typeface="PT Serif"/>
                <a:sym typeface="PT Serif"/>
              </a:rPr>
              <a:t>Conversation cards</a:t>
            </a:r>
            <a:endParaRPr sz="1800">
              <a:latin typeface="PT Serif"/>
              <a:ea typeface="PT Serif"/>
              <a:cs typeface="PT Serif"/>
              <a:sym typeface="PT Serif"/>
            </a:endParaRPr>
          </a:p>
          <a:p>
            <a:pPr marL="457200" lvl="0" indent="-342900" algn="l" rtl="0">
              <a:lnSpc>
                <a:spcPct val="114000"/>
              </a:lnSpc>
              <a:spcBef>
                <a:spcPts val="0"/>
              </a:spcBef>
              <a:spcAft>
                <a:spcPts val="0"/>
              </a:spcAft>
              <a:buSzPts val="1800"/>
              <a:buFont typeface="PT Serif"/>
              <a:buChar char="●"/>
            </a:pPr>
            <a:r>
              <a:rPr lang="en-US" sz="1800">
                <a:latin typeface="PT Serif"/>
                <a:ea typeface="PT Serif"/>
                <a:cs typeface="PT Serif"/>
                <a:sym typeface="PT Serif"/>
              </a:rPr>
              <a:t>Important contact information</a:t>
            </a:r>
            <a:endParaRPr sz="1800">
              <a:latin typeface="PT Serif"/>
              <a:ea typeface="PT Serif"/>
              <a:cs typeface="PT Serif"/>
              <a:sym typeface="PT Serif"/>
            </a:endParaRPr>
          </a:p>
          <a:p>
            <a:pPr marL="457200" lvl="0" indent="-342900" algn="l" rtl="0">
              <a:lnSpc>
                <a:spcPct val="114000"/>
              </a:lnSpc>
              <a:spcBef>
                <a:spcPts val="0"/>
              </a:spcBef>
              <a:spcAft>
                <a:spcPts val="0"/>
              </a:spcAft>
              <a:buSzPts val="1800"/>
              <a:buFont typeface="PT Serif"/>
              <a:buChar char="●"/>
            </a:pPr>
            <a:r>
              <a:rPr lang="en-US" sz="1800">
                <a:latin typeface="PT Serif"/>
                <a:ea typeface="PT Serif"/>
                <a:cs typeface="PT Serif"/>
                <a:sym typeface="PT Serif"/>
              </a:rPr>
              <a:t>Where to get information</a:t>
            </a:r>
            <a:endParaRPr sz="1800">
              <a:latin typeface="PT Serif"/>
              <a:ea typeface="PT Serif"/>
              <a:cs typeface="PT Serif"/>
              <a:sym typeface="PT Serif"/>
            </a:endParaRPr>
          </a:p>
          <a:p>
            <a:pPr marL="0" lvl="0" indent="0" algn="l" rtl="0">
              <a:lnSpc>
                <a:spcPct val="100000"/>
              </a:lnSpc>
              <a:spcBef>
                <a:spcPts val="1000"/>
              </a:spcBef>
              <a:spcAft>
                <a:spcPts val="0"/>
              </a:spcAft>
              <a:buNone/>
            </a:pPr>
            <a:endParaRPr sz="2200">
              <a:latin typeface="PT Serif"/>
              <a:ea typeface="PT Serif"/>
              <a:cs typeface="PT Serif"/>
              <a:sym typeface="PT Serif"/>
            </a:endParaRPr>
          </a:p>
        </p:txBody>
      </p:sp>
      <p:sp>
        <p:nvSpPr>
          <p:cNvPr id="155" name="Google Shape;155;p24"/>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56" name="Google Shape;156;p24"/>
          <p:cNvPicPr preferRelativeResize="0"/>
          <p:nvPr/>
        </p:nvPicPr>
        <p:blipFill>
          <a:blip r:embed="rId3">
            <a:alphaModFix/>
          </a:blip>
          <a:stretch>
            <a:fillRect/>
          </a:stretch>
        </p:blipFill>
        <p:spPr>
          <a:xfrm>
            <a:off x="6181900" y="0"/>
            <a:ext cx="5363124" cy="3214325"/>
          </a:xfrm>
          <a:prstGeom prst="rect">
            <a:avLst/>
          </a:prstGeom>
          <a:noFill/>
          <a:ln>
            <a:noFill/>
          </a:ln>
        </p:spPr>
      </p:pic>
      <p:pic>
        <p:nvPicPr>
          <p:cNvPr id="157" name="Google Shape;157;p24"/>
          <p:cNvPicPr preferRelativeResize="0"/>
          <p:nvPr/>
        </p:nvPicPr>
        <p:blipFill>
          <a:blip r:embed="rId4">
            <a:alphaModFix/>
          </a:blip>
          <a:stretch>
            <a:fillRect/>
          </a:stretch>
        </p:blipFill>
        <p:spPr>
          <a:xfrm>
            <a:off x="6181900" y="3251463"/>
            <a:ext cx="5363124" cy="32231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1524000" y="443425"/>
            <a:ext cx="6908700" cy="548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Evacuations</a:t>
            </a:r>
            <a:endParaRPr sz="3000">
              <a:solidFill>
                <a:schemeClr val="dk1"/>
              </a:solidFill>
              <a:latin typeface="PT Serif"/>
              <a:ea typeface="PT Serif"/>
              <a:cs typeface="PT Serif"/>
              <a:sym typeface="PT Serif"/>
            </a:endParaRPr>
          </a:p>
        </p:txBody>
      </p:sp>
      <p:sp>
        <p:nvSpPr>
          <p:cNvPr id="164" name="Google Shape;164;p25"/>
          <p:cNvSpPr txBox="1">
            <a:spLocks noGrp="1"/>
          </p:cNvSpPr>
          <p:nvPr>
            <p:ph type="subTitle" idx="1"/>
          </p:nvPr>
        </p:nvSpPr>
        <p:spPr>
          <a:xfrm>
            <a:off x="1524000" y="991821"/>
            <a:ext cx="9144000" cy="40551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a:t>Transportation</a:t>
            </a:r>
            <a:endParaRPr/>
          </a:p>
          <a:p>
            <a:pPr marL="914400" lvl="1" indent="-355600" algn="l" rtl="0">
              <a:spcBef>
                <a:spcPts val="0"/>
              </a:spcBef>
              <a:spcAft>
                <a:spcPts val="0"/>
              </a:spcAft>
              <a:buSzPts val="2000"/>
              <a:buChar char="○"/>
            </a:pPr>
            <a:r>
              <a:rPr lang="en-US"/>
              <a:t>Garages</a:t>
            </a:r>
            <a:endParaRPr/>
          </a:p>
          <a:p>
            <a:pPr marL="457200" lvl="0" indent="-381000" algn="l" rtl="0">
              <a:spcBef>
                <a:spcPts val="0"/>
              </a:spcBef>
              <a:spcAft>
                <a:spcPts val="0"/>
              </a:spcAft>
              <a:buSzPts val="2400"/>
              <a:buChar char="●"/>
            </a:pPr>
            <a:r>
              <a:rPr lang="en-US"/>
              <a:t>Routes</a:t>
            </a:r>
            <a:endParaRPr/>
          </a:p>
          <a:p>
            <a:pPr marL="457200" lvl="0" indent="-381000" algn="l" rtl="0">
              <a:spcBef>
                <a:spcPts val="0"/>
              </a:spcBef>
              <a:spcAft>
                <a:spcPts val="0"/>
              </a:spcAft>
              <a:buSzPts val="2400"/>
              <a:buChar char="●"/>
            </a:pPr>
            <a:r>
              <a:rPr lang="en-US"/>
              <a:t>When to leave</a:t>
            </a:r>
            <a:endParaRPr/>
          </a:p>
          <a:p>
            <a:pPr marL="457200" lvl="0" indent="0" algn="l" rtl="0">
              <a:spcBef>
                <a:spcPts val="1000"/>
              </a:spcBef>
              <a:spcAft>
                <a:spcPts val="0"/>
              </a:spcAft>
              <a:buNone/>
            </a:pPr>
            <a:endParaRPr>
              <a:latin typeface="PT Serif"/>
              <a:ea typeface="PT Serif"/>
              <a:cs typeface="PT Serif"/>
              <a:sym typeface="PT Serif"/>
            </a:endParaRPr>
          </a:p>
          <a:p>
            <a:pPr marL="0" lvl="0" indent="0" algn="l" rtl="0">
              <a:spcBef>
                <a:spcPts val="1000"/>
              </a:spcBef>
              <a:spcAft>
                <a:spcPts val="0"/>
              </a:spcAft>
              <a:buNone/>
            </a:pPr>
            <a:endParaRPr/>
          </a:p>
        </p:txBody>
      </p:sp>
      <p:sp>
        <p:nvSpPr>
          <p:cNvPr id="165" name="Google Shape;165;p25"/>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66" name="Google Shape;166;p25"/>
          <p:cNvPicPr preferRelativeResize="0"/>
          <p:nvPr/>
        </p:nvPicPr>
        <p:blipFill>
          <a:blip r:embed="rId3">
            <a:alphaModFix/>
          </a:blip>
          <a:stretch>
            <a:fillRect/>
          </a:stretch>
        </p:blipFill>
        <p:spPr>
          <a:xfrm>
            <a:off x="1339200" y="2771463"/>
            <a:ext cx="4857750" cy="2867025"/>
          </a:xfrm>
          <a:prstGeom prst="rect">
            <a:avLst/>
          </a:prstGeom>
          <a:noFill/>
          <a:ln>
            <a:noFill/>
          </a:ln>
        </p:spPr>
      </p:pic>
      <p:pic>
        <p:nvPicPr>
          <p:cNvPr id="167" name="Google Shape;167;p25"/>
          <p:cNvPicPr preferRelativeResize="0"/>
          <p:nvPr/>
        </p:nvPicPr>
        <p:blipFill>
          <a:blip r:embed="rId4">
            <a:alphaModFix/>
          </a:blip>
          <a:stretch>
            <a:fillRect/>
          </a:stretch>
        </p:blipFill>
        <p:spPr>
          <a:xfrm>
            <a:off x="6196938" y="2771463"/>
            <a:ext cx="4714875" cy="2867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ctrTitle"/>
          </p:nvPr>
        </p:nvSpPr>
        <p:spPr>
          <a:xfrm>
            <a:off x="1524000" y="443425"/>
            <a:ext cx="6908700" cy="548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Sheltering -in- Place</a:t>
            </a:r>
            <a:endParaRPr sz="3000">
              <a:solidFill>
                <a:schemeClr val="dk1"/>
              </a:solidFill>
              <a:latin typeface="PT Serif"/>
              <a:ea typeface="PT Serif"/>
              <a:cs typeface="PT Serif"/>
              <a:sym typeface="PT Serif"/>
            </a:endParaRPr>
          </a:p>
        </p:txBody>
      </p:sp>
      <p:sp>
        <p:nvSpPr>
          <p:cNvPr id="174" name="Google Shape;174;p26"/>
          <p:cNvSpPr txBox="1">
            <a:spLocks noGrp="1"/>
          </p:cNvSpPr>
          <p:nvPr>
            <p:ph type="subTitle" idx="1"/>
          </p:nvPr>
        </p:nvSpPr>
        <p:spPr>
          <a:xfrm>
            <a:off x="1524000" y="1337871"/>
            <a:ext cx="9144000" cy="40551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Stay indoors</a:t>
            </a: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Resources</a:t>
            </a:r>
            <a:endParaRPr>
              <a:latin typeface="PT Serif"/>
              <a:ea typeface="PT Serif"/>
              <a:cs typeface="PT Serif"/>
              <a:sym typeface="PT Serif"/>
            </a:endParaRPr>
          </a:p>
          <a:p>
            <a:pPr marL="914400" lvl="1" indent="-330200" algn="l" rtl="0">
              <a:spcBef>
                <a:spcPts val="500"/>
              </a:spcBef>
              <a:spcAft>
                <a:spcPts val="0"/>
              </a:spcAft>
              <a:buSzPts val="1600"/>
              <a:buFont typeface="PT Serif"/>
              <a:buChar char="○"/>
            </a:pPr>
            <a:r>
              <a:rPr lang="en-US" sz="1600">
                <a:latin typeface="PT Serif"/>
                <a:ea typeface="PT Serif"/>
                <a:cs typeface="PT Serif"/>
                <a:sym typeface="PT Serif"/>
              </a:rPr>
              <a:t>Food</a:t>
            </a:r>
            <a:endParaRPr sz="1600">
              <a:latin typeface="PT Serif"/>
              <a:ea typeface="PT Serif"/>
              <a:cs typeface="PT Serif"/>
              <a:sym typeface="PT Serif"/>
            </a:endParaRPr>
          </a:p>
          <a:p>
            <a:pPr marL="914400" lvl="1" indent="-330200" algn="l" rtl="0">
              <a:spcBef>
                <a:spcPts val="500"/>
              </a:spcBef>
              <a:spcAft>
                <a:spcPts val="0"/>
              </a:spcAft>
              <a:buSzPts val="1600"/>
              <a:buFont typeface="PT Serif"/>
              <a:buChar char="○"/>
            </a:pPr>
            <a:r>
              <a:rPr lang="en-US" sz="1600">
                <a:latin typeface="PT Serif"/>
                <a:ea typeface="PT Serif"/>
                <a:cs typeface="PT Serif"/>
                <a:sym typeface="PT Serif"/>
              </a:rPr>
              <a:t>Water</a:t>
            </a:r>
            <a:endParaRPr sz="1600">
              <a:latin typeface="PT Serif"/>
              <a:ea typeface="PT Serif"/>
              <a:cs typeface="PT Serif"/>
              <a:sym typeface="PT Serif"/>
            </a:endParaRPr>
          </a:p>
          <a:p>
            <a:pPr marL="914400" lvl="1" indent="-330200" algn="l" rtl="0">
              <a:spcBef>
                <a:spcPts val="500"/>
              </a:spcBef>
              <a:spcAft>
                <a:spcPts val="0"/>
              </a:spcAft>
              <a:buSzPts val="1600"/>
              <a:buFont typeface="PT Serif"/>
              <a:buChar char="○"/>
            </a:pPr>
            <a:r>
              <a:rPr lang="en-US" sz="1600">
                <a:latin typeface="PT Serif"/>
                <a:ea typeface="PT Serif"/>
                <a:cs typeface="PT Serif"/>
                <a:sym typeface="PT Serif"/>
              </a:rPr>
              <a:t>Power</a:t>
            </a:r>
            <a:endParaRPr sz="1600">
              <a:latin typeface="PT Serif"/>
              <a:ea typeface="PT Serif"/>
              <a:cs typeface="PT Serif"/>
              <a:sym typeface="PT Serif"/>
            </a:endParaRPr>
          </a:p>
          <a:p>
            <a:pPr marL="457200" lvl="0" indent="0" algn="l" rtl="0">
              <a:spcBef>
                <a:spcPts val="1000"/>
              </a:spcBef>
              <a:spcAft>
                <a:spcPts val="0"/>
              </a:spcAft>
              <a:buNone/>
            </a:pPr>
            <a:endParaRPr>
              <a:latin typeface="PT Serif"/>
              <a:ea typeface="PT Serif"/>
              <a:cs typeface="PT Serif"/>
              <a:sym typeface="PT Serif"/>
            </a:endParaRPr>
          </a:p>
          <a:p>
            <a:pPr marL="0" lvl="0" indent="0" algn="l" rtl="0">
              <a:spcBef>
                <a:spcPts val="1000"/>
              </a:spcBef>
              <a:spcAft>
                <a:spcPts val="0"/>
              </a:spcAft>
              <a:buNone/>
            </a:pPr>
            <a:endParaRPr/>
          </a:p>
        </p:txBody>
      </p:sp>
      <p:sp>
        <p:nvSpPr>
          <p:cNvPr id="175" name="Google Shape;175;p26"/>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76" name="Google Shape;176;p26"/>
          <p:cNvPicPr preferRelativeResize="0"/>
          <p:nvPr/>
        </p:nvPicPr>
        <p:blipFill>
          <a:blip r:embed="rId3">
            <a:alphaModFix/>
          </a:blip>
          <a:stretch>
            <a:fillRect/>
          </a:stretch>
        </p:blipFill>
        <p:spPr>
          <a:xfrm>
            <a:off x="5409188" y="991813"/>
            <a:ext cx="5819775" cy="3838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ctrTitle"/>
          </p:nvPr>
        </p:nvSpPr>
        <p:spPr>
          <a:xfrm>
            <a:off x="1524000" y="443425"/>
            <a:ext cx="6908700" cy="548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4. Grab list/ Go bag</a:t>
            </a:r>
            <a:endParaRPr sz="3000">
              <a:solidFill>
                <a:schemeClr val="dk1"/>
              </a:solidFill>
              <a:latin typeface="PT Serif"/>
              <a:ea typeface="PT Serif"/>
              <a:cs typeface="PT Serif"/>
              <a:sym typeface="PT Serif"/>
            </a:endParaRPr>
          </a:p>
        </p:txBody>
      </p:sp>
      <p:sp>
        <p:nvSpPr>
          <p:cNvPr id="183" name="Google Shape;183;p27"/>
          <p:cNvSpPr txBox="1">
            <a:spLocks noGrp="1"/>
          </p:cNvSpPr>
          <p:nvPr>
            <p:ph type="subTitle" idx="1"/>
          </p:nvPr>
        </p:nvSpPr>
        <p:spPr>
          <a:xfrm>
            <a:off x="1524000" y="991821"/>
            <a:ext cx="9144000" cy="40551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Going to look different for every individual</a:t>
            </a:r>
            <a:endParaRPr>
              <a:latin typeface="PT Serif"/>
              <a:ea typeface="PT Serif"/>
              <a:cs typeface="PT Serif"/>
              <a:sym typeface="PT Serif"/>
            </a:endParaRPr>
          </a:p>
          <a:p>
            <a:pPr marL="457200" lvl="0" indent="0" algn="l" rtl="0">
              <a:spcBef>
                <a:spcPts val="1000"/>
              </a:spcBef>
              <a:spcAft>
                <a:spcPts val="0"/>
              </a:spcAft>
              <a:buNone/>
            </a:pP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Necessities that help you function daily</a:t>
            </a:r>
            <a:endParaRPr>
              <a:latin typeface="PT Serif"/>
              <a:ea typeface="PT Serif"/>
              <a:cs typeface="PT Serif"/>
              <a:sym typeface="PT Serif"/>
            </a:endParaRPr>
          </a:p>
          <a:p>
            <a:pPr marL="457200" lvl="0" indent="0" algn="l" rtl="0">
              <a:spcBef>
                <a:spcPts val="1000"/>
              </a:spcBef>
              <a:spcAft>
                <a:spcPts val="0"/>
              </a:spcAft>
              <a:buNone/>
            </a:pP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Sentimental/ valuable items</a:t>
            </a:r>
            <a:endParaRPr>
              <a:latin typeface="PT Serif"/>
              <a:ea typeface="PT Serif"/>
              <a:cs typeface="PT Serif"/>
              <a:sym typeface="PT Serif"/>
            </a:endParaRPr>
          </a:p>
          <a:p>
            <a:pPr marL="457200" lvl="0" indent="0" algn="l" rtl="0">
              <a:spcBef>
                <a:spcPts val="1000"/>
              </a:spcBef>
              <a:spcAft>
                <a:spcPts val="0"/>
              </a:spcAft>
              <a:buNone/>
            </a:pP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Medications/ equipment/ pets</a:t>
            </a:r>
            <a:endParaRPr>
              <a:latin typeface="PT Serif"/>
              <a:ea typeface="PT Serif"/>
              <a:cs typeface="PT Serif"/>
              <a:sym typeface="PT Serif"/>
            </a:endParaRPr>
          </a:p>
          <a:p>
            <a:pPr marL="0" lvl="0" indent="0" algn="l" rtl="0">
              <a:spcBef>
                <a:spcPts val="1000"/>
              </a:spcBef>
              <a:spcAft>
                <a:spcPts val="0"/>
              </a:spcAft>
              <a:buNone/>
            </a:pPr>
            <a:endParaRPr/>
          </a:p>
        </p:txBody>
      </p:sp>
      <p:sp>
        <p:nvSpPr>
          <p:cNvPr id="184" name="Google Shape;184;p27"/>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ctrTitle"/>
          </p:nvPr>
        </p:nvSpPr>
        <p:spPr>
          <a:xfrm>
            <a:off x="406350" y="338550"/>
            <a:ext cx="6908700" cy="5484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Grab list/ Go bag Tips for Medications </a:t>
            </a:r>
            <a:endParaRPr sz="3600">
              <a:solidFill>
                <a:schemeClr val="dk1"/>
              </a:solidFill>
              <a:latin typeface="PT Serif"/>
              <a:ea typeface="PT Serif"/>
              <a:cs typeface="PT Serif"/>
              <a:sym typeface="PT Serif"/>
            </a:endParaRPr>
          </a:p>
        </p:txBody>
      </p:sp>
      <p:sp>
        <p:nvSpPr>
          <p:cNvPr id="191" name="Google Shape;191;p28"/>
          <p:cNvSpPr txBox="1">
            <a:spLocks noGrp="1"/>
          </p:cNvSpPr>
          <p:nvPr>
            <p:ph type="subTitle" idx="1"/>
          </p:nvPr>
        </p:nvSpPr>
        <p:spPr>
          <a:xfrm>
            <a:off x="406350" y="1128125"/>
            <a:ext cx="5528700" cy="4838700"/>
          </a:xfrm>
          <a:prstGeom prst="rect">
            <a:avLst/>
          </a:prstGeom>
        </p:spPr>
        <p:txBody>
          <a:bodyPr spcFirstLastPara="1" wrap="square" lIns="91425" tIns="45700" rIns="91425" bIns="45700" anchor="t" anchorCtr="0">
            <a:normAutofit lnSpcReduction="10000"/>
          </a:bodyPr>
          <a:lstStyle/>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Keep a list of your prescription medicines. Include information about your diagnosis, dosage, frequency, medical supply needs and allergies.</a:t>
            </a: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Store extra nonprescription drugs, like pain and fever relievers, antihistamines and antidiarrheal medicines.</a:t>
            </a: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Have a cooler and chemical ice packs available to chill medicines that need to be refrigerated.</a:t>
            </a:r>
            <a:endParaRPr>
              <a:latin typeface="PT Serif"/>
              <a:ea typeface="PT Serif"/>
              <a:cs typeface="PT Serif"/>
              <a:sym typeface="PT Serif"/>
            </a:endParaRPr>
          </a:p>
          <a:p>
            <a:pPr marL="457200" lvl="0" indent="0" algn="l" rtl="0">
              <a:spcBef>
                <a:spcPts val="1000"/>
              </a:spcBef>
              <a:spcAft>
                <a:spcPts val="0"/>
              </a:spcAft>
              <a:buNone/>
            </a:pPr>
            <a:endParaRPr/>
          </a:p>
          <a:p>
            <a:pPr marL="0" lvl="0" indent="0" algn="l" rtl="0">
              <a:spcBef>
                <a:spcPts val="1000"/>
              </a:spcBef>
              <a:spcAft>
                <a:spcPts val="0"/>
              </a:spcAft>
              <a:buNone/>
            </a:pPr>
            <a:endParaRPr/>
          </a:p>
        </p:txBody>
      </p:sp>
      <p:sp>
        <p:nvSpPr>
          <p:cNvPr id="192" name="Google Shape;192;p28"/>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193" name="Google Shape;193;p28"/>
          <p:cNvPicPr preferRelativeResize="0"/>
          <p:nvPr/>
        </p:nvPicPr>
        <p:blipFill>
          <a:blip r:embed="rId3">
            <a:alphaModFix/>
          </a:blip>
          <a:stretch>
            <a:fillRect/>
          </a:stretch>
        </p:blipFill>
        <p:spPr>
          <a:xfrm>
            <a:off x="5888225" y="1128125"/>
            <a:ext cx="5867400" cy="405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ctrTitle"/>
          </p:nvPr>
        </p:nvSpPr>
        <p:spPr>
          <a:xfrm>
            <a:off x="359525" y="527300"/>
            <a:ext cx="8752500" cy="548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Grab list/ Go bag Tips for People Who are Deaf or Hard of Hearing </a:t>
            </a:r>
            <a:endParaRPr sz="3000">
              <a:solidFill>
                <a:schemeClr val="dk1"/>
              </a:solidFill>
              <a:latin typeface="PT Serif"/>
              <a:ea typeface="PT Serif"/>
              <a:cs typeface="PT Serif"/>
              <a:sym typeface="PT Serif"/>
            </a:endParaRPr>
          </a:p>
        </p:txBody>
      </p:sp>
      <p:sp>
        <p:nvSpPr>
          <p:cNvPr id="200" name="Google Shape;200;p29"/>
          <p:cNvSpPr txBox="1">
            <a:spLocks noGrp="1"/>
          </p:cNvSpPr>
          <p:nvPr>
            <p:ph type="subTitle" idx="1"/>
          </p:nvPr>
        </p:nvSpPr>
        <p:spPr>
          <a:xfrm>
            <a:off x="359525" y="1369300"/>
            <a:ext cx="5528700" cy="4838700"/>
          </a:xfrm>
          <a:prstGeom prst="rect">
            <a:avLst/>
          </a:prstGeom>
        </p:spPr>
        <p:txBody>
          <a:bodyPr spcFirstLastPara="1" wrap="square" lIns="91425" tIns="45700" rIns="91425" bIns="45700" anchor="t" anchorCtr="0">
            <a:normAutofit lnSpcReduction="10000"/>
          </a:bodyPr>
          <a:lstStyle/>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Weather radio (with text display and a flashing alert)</a:t>
            </a: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Extra hearing-aid batteries</a:t>
            </a: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Pen and paper (in case you have to communicate with someone who does not know sign language)</a:t>
            </a: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Battery operated lantern to enable communication by sign language or lip reading, especially when the electricity is out and it’s dark.</a:t>
            </a:r>
            <a:endParaRPr>
              <a:latin typeface="PT Serif"/>
              <a:ea typeface="PT Serif"/>
              <a:cs typeface="PT Serif"/>
              <a:sym typeface="PT Serif"/>
            </a:endParaRPr>
          </a:p>
          <a:p>
            <a:pPr marL="457200" lvl="0" indent="0" algn="l" rtl="0">
              <a:spcBef>
                <a:spcPts val="1000"/>
              </a:spcBef>
              <a:spcAft>
                <a:spcPts val="0"/>
              </a:spcAft>
              <a:buNone/>
            </a:pPr>
            <a:endParaRPr>
              <a:latin typeface="PT Serif"/>
              <a:ea typeface="PT Serif"/>
              <a:cs typeface="PT Serif"/>
              <a:sym typeface="PT Serif"/>
            </a:endParaRPr>
          </a:p>
          <a:p>
            <a:pPr marL="457200" lvl="0" indent="0" algn="l" rtl="0">
              <a:spcBef>
                <a:spcPts val="1000"/>
              </a:spcBef>
              <a:spcAft>
                <a:spcPts val="0"/>
              </a:spcAft>
              <a:buNone/>
            </a:pPr>
            <a:endParaRPr/>
          </a:p>
          <a:p>
            <a:pPr marL="0" lvl="0" indent="0" algn="l" rtl="0">
              <a:spcBef>
                <a:spcPts val="1000"/>
              </a:spcBef>
              <a:spcAft>
                <a:spcPts val="0"/>
              </a:spcAft>
              <a:buNone/>
            </a:pPr>
            <a:endParaRPr/>
          </a:p>
        </p:txBody>
      </p:sp>
      <p:sp>
        <p:nvSpPr>
          <p:cNvPr id="201" name="Google Shape;201;p29"/>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02" name="Google Shape;202;p29"/>
          <p:cNvPicPr preferRelativeResize="0"/>
          <p:nvPr/>
        </p:nvPicPr>
        <p:blipFill>
          <a:blip r:embed="rId3">
            <a:alphaModFix/>
          </a:blip>
          <a:stretch>
            <a:fillRect/>
          </a:stretch>
        </p:blipFill>
        <p:spPr>
          <a:xfrm>
            <a:off x="5888225" y="889562"/>
            <a:ext cx="5078873" cy="50788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ctrTitle"/>
          </p:nvPr>
        </p:nvSpPr>
        <p:spPr>
          <a:xfrm>
            <a:off x="359525" y="527300"/>
            <a:ext cx="8752500" cy="548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Grab list/ Go bag Tips for People Who are Blind or Have Low Vision</a:t>
            </a:r>
            <a:endParaRPr sz="3000">
              <a:solidFill>
                <a:schemeClr val="dk1"/>
              </a:solidFill>
              <a:latin typeface="PT Serif"/>
              <a:ea typeface="PT Serif"/>
              <a:cs typeface="PT Serif"/>
              <a:sym typeface="PT Serif"/>
            </a:endParaRPr>
          </a:p>
        </p:txBody>
      </p:sp>
      <p:sp>
        <p:nvSpPr>
          <p:cNvPr id="209" name="Google Shape;209;p30"/>
          <p:cNvSpPr txBox="1">
            <a:spLocks noGrp="1"/>
          </p:cNvSpPr>
          <p:nvPr>
            <p:ph type="subTitle" idx="1"/>
          </p:nvPr>
        </p:nvSpPr>
        <p:spPr>
          <a:xfrm>
            <a:off x="359525" y="1369300"/>
            <a:ext cx="5528700" cy="4838700"/>
          </a:xfrm>
          <a:prstGeom prst="rect">
            <a:avLst/>
          </a:prstGeom>
        </p:spPr>
        <p:txBody>
          <a:bodyPr spcFirstLastPara="1" wrap="square" lIns="91425" tIns="45700" rIns="91425" bIns="45700" anchor="t" anchorCtr="0">
            <a:normAutofit fontScale="92500" lnSpcReduction="20000"/>
          </a:bodyPr>
          <a:lstStyle/>
          <a:p>
            <a:pPr marL="457200" lvl="0" indent="-369570" algn="l" rtl="0">
              <a:lnSpc>
                <a:spcPct val="100000"/>
              </a:lnSpc>
              <a:spcBef>
                <a:spcPts val="1000"/>
              </a:spcBef>
              <a:spcAft>
                <a:spcPts val="0"/>
              </a:spcAft>
              <a:buSzPct val="100000"/>
              <a:buFont typeface="PT Serif"/>
              <a:buChar char="●"/>
            </a:pPr>
            <a:r>
              <a:rPr lang="en-US">
                <a:latin typeface="PT Serif"/>
                <a:ea typeface="PT Serif"/>
                <a:cs typeface="PT Serif"/>
                <a:sym typeface="PT Serif"/>
              </a:rPr>
              <a:t>Mark emergency supplies with Braille labels or large print. Keep a list of your emergency supplies and where you bought them on a portable flash drive or make an audio file that is kept in a safe place where you can access it.</a:t>
            </a:r>
            <a:endParaRPr>
              <a:latin typeface="PT Serif"/>
              <a:ea typeface="PT Serif"/>
              <a:cs typeface="PT Serif"/>
              <a:sym typeface="PT Serif"/>
            </a:endParaRPr>
          </a:p>
          <a:p>
            <a:pPr marL="0" lvl="0" indent="0" algn="l" rtl="0">
              <a:lnSpc>
                <a:spcPct val="100000"/>
              </a:lnSpc>
              <a:spcBef>
                <a:spcPts val="1000"/>
              </a:spcBef>
              <a:spcAft>
                <a:spcPts val="0"/>
              </a:spcAft>
              <a:buNone/>
            </a:pPr>
            <a:endParaRPr>
              <a:latin typeface="PT Serif"/>
              <a:ea typeface="PT Serif"/>
              <a:cs typeface="PT Serif"/>
              <a:sym typeface="PT Serif"/>
            </a:endParaRPr>
          </a:p>
          <a:p>
            <a:pPr marL="0" lvl="0" indent="0" algn="l" rtl="0">
              <a:lnSpc>
                <a:spcPct val="100000"/>
              </a:lnSpc>
              <a:spcBef>
                <a:spcPts val="1000"/>
              </a:spcBef>
              <a:spcAft>
                <a:spcPts val="0"/>
              </a:spcAft>
              <a:buNone/>
            </a:pPr>
            <a:endParaRPr>
              <a:latin typeface="PT Serif"/>
              <a:ea typeface="PT Serif"/>
              <a:cs typeface="PT Serif"/>
              <a:sym typeface="PT Serif"/>
            </a:endParaRPr>
          </a:p>
          <a:p>
            <a:pPr marL="457200" lvl="0" indent="-369570" algn="l" rtl="0">
              <a:lnSpc>
                <a:spcPct val="100000"/>
              </a:lnSpc>
              <a:spcBef>
                <a:spcPts val="1000"/>
              </a:spcBef>
              <a:spcAft>
                <a:spcPts val="0"/>
              </a:spcAft>
              <a:buSzPct val="100000"/>
              <a:buFont typeface="PT Serif"/>
              <a:buChar char="●"/>
            </a:pPr>
            <a:r>
              <a:rPr lang="en-US">
                <a:latin typeface="PT Serif"/>
                <a:ea typeface="PT Serif"/>
                <a:cs typeface="PT Serif"/>
                <a:sym typeface="PT Serif"/>
              </a:rPr>
              <a:t>Keep communication devices for your particular needs, such as a Braille or deaf-blind communications device as part of your emergency supply kit.</a:t>
            </a:r>
            <a:endParaRPr>
              <a:latin typeface="PT Serif"/>
              <a:ea typeface="PT Serif"/>
              <a:cs typeface="PT Serif"/>
              <a:sym typeface="PT Serif"/>
            </a:endParaRPr>
          </a:p>
          <a:p>
            <a:pPr marL="457200" lvl="0" indent="0" algn="l" rtl="0">
              <a:spcBef>
                <a:spcPts val="1000"/>
              </a:spcBef>
              <a:spcAft>
                <a:spcPts val="0"/>
              </a:spcAft>
              <a:buNone/>
            </a:pPr>
            <a:endParaRPr>
              <a:latin typeface="PT Serif"/>
              <a:ea typeface="PT Serif"/>
              <a:cs typeface="PT Serif"/>
              <a:sym typeface="PT Serif"/>
            </a:endParaRPr>
          </a:p>
          <a:p>
            <a:pPr marL="0" lvl="0" indent="0" algn="l" rtl="0">
              <a:spcBef>
                <a:spcPts val="1000"/>
              </a:spcBef>
              <a:spcAft>
                <a:spcPts val="0"/>
              </a:spcAft>
              <a:buNone/>
            </a:pPr>
            <a:endParaRPr/>
          </a:p>
        </p:txBody>
      </p:sp>
      <p:sp>
        <p:nvSpPr>
          <p:cNvPr id="210" name="Google Shape;210;p30"/>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11" name="Google Shape;211;p30"/>
          <p:cNvPicPr preferRelativeResize="0"/>
          <p:nvPr/>
        </p:nvPicPr>
        <p:blipFill>
          <a:blip r:embed="rId3">
            <a:alphaModFix/>
          </a:blip>
          <a:stretch>
            <a:fillRect/>
          </a:stretch>
        </p:blipFill>
        <p:spPr>
          <a:xfrm>
            <a:off x="5888225" y="889562"/>
            <a:ext cx="5078873" cy="50788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ctrTitle"/>
          </p:nvPr>
        </p:nvSpPr>
        <p:spPr>
          <a:xfrm>
            <a:off x="359525" y="527300"/>
            <a:ext cx="8752500" cy="548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Grab list/ Go bag Tips for People with an Added Mobility Need </a:t>
            </a:r>
            <a:endParaRPr sz="3000">
              <a:solidFill>
                <a:schemeClr val="dk1"/>
              </a:solidFill>
              <a:latin typeface="PT Serif"/>
              <a:ea typeface="PT Serif"/>
              <a:cs typeface="PT Serif"/>
              <a:sym typeface="PT Serif"/>
            </a:endParaRPr>
          </a:p>
        </p:txBody>
      </p:sp>
      <p:sp>
        <p:nvSpPr>
          <p:cNvPr id="218" name="Google Shape;218;p31"/>
          <p:cNvSpPr txBox="1">
            <a:spLocks noGrp="1"/>
          </p:cNvSpPr>
          <p:nvPr>
            <p:ph type="subTitle" idx="1"/>
          </p:nvPr>
        </p:nvSpPr>
        <p:spPr>
          <a:xfrm>
            <a:off x="485375" y="1009650"/>
            <a:ext cx="5403000" cy="4838700"/>
          </a:xfrm>
          <a:prstGeom prst="rect">
            <a:avLst/>
          </a:prstGeom>
        </p:spPr>
        <p:txBody>
          <a:bodyPr spcFirstLastPara="1" wrap="square" lIns="91425" tIns="45700" rIns="91425" bIns="45700" anchor="t" anchorCtr="0">
            <a:normAutofit fontScale="77500" lnSpcReduction="20000"/>
          </a:bodyPr>
          <a:lstStyle/>
          <a:p>
            <a:pPr marL="457200" lvl="0" indent="-358849" algn="l" rtl="0">
              <a:lnSpc>
                <a:spcPct val="100000"/>
              </a:lnSpc>
              <a:spcBef>
                <a:spcPts val="1000"/>
              </a:spcBef>
              <a:spcAft>
                <a:spcPts val="0"/>
              </a:spcAft>
              <a:buSzPct val="100000"/>
              <a:buFont typeface="PT Serif"/>
              <a:buChar char="●"/>
            </a:pPr>
            <a:r>
              <a:rPr lang="en-US" sz="2646">
                <a:latin typeface="PT Serif"/>
                <a:ea typeface="PT Serif"/>
                <a:cs typeface="PT Serif"/>
                <a:sym typeface="PT Serif"/>
              </a:rPr>
              <a:t>If you use a power wheelchair have a lightweight manual chair available as a backup if possible.</a:t>
            </a:r>
            <a:endParaRPr sz="2646">
              <a:latin typeface="PT Serif"/>
              <a:ea typeface="PT Serif"/>
              <a:cs typeface="PT Serif"/>
              <a:sym typeface="PT Serif"/>
            </a:endParaRPr>
          </a:p>
          <a:p>
            <a:pPr marL="457200" lvl="0" indent="-358849" algn="l" rtl="0">
              <a:lnSpc>
                <a:spcPct val="100000"/>
              </a:lnSpc>
              <a:spcBef>
                <a:spcPts val="1000"/>
              </a:spcBef>
              <a:spcAft>
                <a:spcPts val="0"/>
              </a:spcAft>
              <a:buSzPct val="100000"/>
              <a:buFont typeface="PT Serif"/>
              <a:buChar char="●"/>
            </a:pPr>
            <a:r>
              <a:rPr lang="en-US" sz="2646">
                <a:latin typeface="PT Serif"/>
                <a:ea typeface="PT Serif"/>
                <a:cs typeface="PT Serif"/>
                <a:sym typeface="PT Serif"/>
              </a:rPr>
              <a:t>Show others how to assemble, disassemble and operate your wheelchair.</a:t>
            </a:r>
            <a:endParaRPr sz="2646">
              <a:latin typeface="PT Serif"/>
              <a:ea typeface="PT Serif"/>
              <a:cs typeface="PT Serif"/>
              <a:sym typeface="PT Serif"/>
            </a:endParaRPr>
          </a:p>
          <a:p>
            <a:pPr marL="457200" lvl="0" indent="-358849" algn="l" rtl="0">
              <a:lnSpc>
                <a:spcPct val="100000"/>
              </a:lnSpc>
              <a:spcBef>
                <a:spcPts val="1000"/>
              </a:spcBef>
              <a:spcAft>
                <a:spcPts val="0"/>
              </a:spcAft>
              <a:buSzPct val="100000"/>
              <a:buFont typeface="PT Serif"/>
              <a:buChar char="●"/>
            </a:pPr>
            <a:r>
              <a:rPr lang="en-US" sz="2646">
                <a:latin typeface="PT Serif"/>
                <a:ea typeface="PT Serif"/>
                <a:cs typeface="PT Serif"/>
                <a:sym typeface="PT Serif"/>
              </a:rPr>
              <a:t>Purchase an extra battery for a power wheelchair or other battery-operated medical or assistive technology devices. If you can't purchase an extra battery, find out what agencies, organizations or local charitable groups can help you buy one. Keep extra batteries charged at all times.</a:t>
            </a:r>
            <a:endParaRPr sz="1646">
              <a:solidFill>
                <a:srgbClr val="FFFFFF"/>
              </a:solidFill>
              <a:highlight>
                <a:schemeClr val="dk1"/>
              </a:highlight>
              <a:latin typeface="PT Serif"/>
              <a:ea typeface="PT Serif"/>
              <a:cs typeface="PT Serif"/>
              <a:sym typeface="PT Serif"/>
            </a:endParaRPr>
          </a:p>
          <a:p>
            <a:pPr marL="457200" lvl="0" indent="0" algn="l" rtl="0">
              <a:spcBef>
                <a:spcPts val="1000"/>
              </a:spcBef>
              <a:spcAft>
                <a:spcPts val="0"/>
              </a:spcAft>
              <a:buNone/>
            </a:pPr>
            <a:endParaRPr>
              <a:latin typeface="PT Serif"/>
              <a:ea typeface="PT Serif"/>
              <a:cs typeface="PT Serif"/>
              <a:sym typeface="PT Serif"/>
            </a:endParaRPr>
          </a:p>
          <a:p>
            <a:pPr marL="457200" lvl="0" indent="0" algn="l" rtl="0">
              <a:spcBef>
                <a:spcPts val="1000"/>
              </a:spcBef>
              <a:spcAft>
                <a:spcPts val="0"/>
              </a:spcAft>
              <a:buNone/>
            </a:pPr>
            <a:endParaRPr/>
          </a:p>
          <a:p>
            <a:pPr marL="0" lvl="0" indent="0" algn="l" rtl="0">
              <a:spcBef>
                <a:spcPts val="1000"/>
              </a:spcBef>
              <a:spcAft>
                <a:spcPts val="0"/>
              </a:spcAft>
              <a:buNone/>
            </a:pPr>
            <a:endParaRPr/>
          </a:p>
        </p:txBody>
      </p:sp>
      <p:sp>
        <p:nvSpPr>
          <p:cNvPr id="219" name="Google Shape;219;p31"/>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20" name="Google Shape;220;p31"/>
          <p:cNvPicPr preferRelativeResize="0"/>
          <p:nvPr/>
        </p:nvPicPr>
        <p:blipFill>
          <a:blip r:embed="rId3">
            <a:alphaModFix/>
          </a:blip>
          <a:stretch>
            <a:fillRect/>
          </a:stretch>
        </p:blipFill>
        <p:spPr>
          <a:xfrm>
            <a:off x="5888225" y="889562"/>
            <a:ext cx="5078873" cy="50788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524000" y="2117613"/>
            <a:ext cx="9144000" cy="2387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ts val="990"/>
              <a:buFont typeface="Arial"/>
              <a:buNone/>
            </a:pPr>
            <a:r>
              <a:rPr lang="en-US">
                <a:solidFill>
                  <a:schemeClr val="dk1"/>
                </a:solidFill>
                <a:latin typeface="PT Serif"/>
                <a:ea typeface="PT Serif"/>
                <a:cs typeface="PT Serif"/>
                <a:sym typeface="PT Serif"/>
              </a:rPr>
              <a:t>What is Access and Functional Needs?</a:t>
            </a:r>
            <a:endParaRPr>
              <a:solidFill>
                <a:schemeClr val="dk1"/>
              </a:solidFill>
              <a:latin typeface="PT Serif"/>
              <a:ea typeface="PT Serif"/>
              <a:cs typeface="PT Serif"/>
              <a:sym typeface="PT Serif"/>
            </a:endParaRPr>
          </a:p>
          <a:p>
            <a:pPr marL="0" lvl="0" indent="0" algn="ctr" rtl="0">
              <a:lnSpc>
                <a:spcPct val="90000"/>
              </a:lnSpc>
              <a:spcBef>
                <a:spcPts val="0"/>
              </a:spcBef>
              <a:spcAft>
                <a:spcPts val="0"/>
              </a:spcAft>
              <a:buClr>
                <a:schemeClr val="accent1"/>
              </a:buClr>
              <a:buSzPct val="100000"/>
              <a:buFont typeface="Arial"/>
              <a:buNone/>
            </a:pPr>
            <a:endParaRPr/>
          </a:p>
        </p:txBody>
      </p:sp>
      <p:sp>
        <p:nvSpPr>
          <p:cNvPr id="70" name="Google Shape;70;p14"/>
          <p:cNvSpPr txBox="1">
            <a:spLocks noGrp="1"/>
          </p:cNvSpPr>
          <p:nvPr>
            <p:ph type="sldNum" idx="12"/>
          </p:nvPr>
        </p:nvSpPr>
        <p:spPr>
          <a:xfrm>
            <a:off x="9448800" y="651179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ctrTitle"/>
          </p:nvPr>
        </p:nvSpPr>
        <p:spPr>
          <a:xfrm>
            <a:off x="359525" y="527300"/>
            <a:ext cx="8752500" cy="548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Grab list/ Go bag Tips for People with an Added Mobility Need Continued </a:t>
            </a:r>
            <a:endParaRPr sz="3000">
              <a:solidFill>
                <a:schemeClr val="dk1"/>
              </a:solidFill>
              <a:latin typeface="PT Serif"/>
              <a:ea typeface="PT Serif"/>
              <a:cs typeface="PT Serif"/>
              <a:sym typeface="PT Serif"/>
            </a:endParaRPr>
          </a:p>
        </p:txBody>
      </p:sp>
      <p:sp>
        <p:nvSpPr>
          <p:cNvPr id="227" name="Google Shape;227;p32"/>
          <p:cNvSpPr txBox="1">
            <a:spLocks noGrp="1"/>
          </p:cNvSpPr>
          <p:nvPr>
            <p:ph type="subTitle" idx="1"/>
          </p:nvPr>
        </p:nvSpPr>
        <p:spPr>
          <a:xfrm>
            <a:off x="485375" y="1217400"/>
            <a:ext cx="5528700" cy="5659500"/>
          </a:xfrm>
          <a:prstGeom prst="rect">
            <a:avLst/>
          </a:prstGeom>
        </p:spPr>
        <p:txBody>
          <a:bodyPr spcFirstLastPara="1" wrap="square" lIns="91425" tIns="45700" rIns="91425" bIns="45700" anchor="t" anchorCtr="0">
            <a:normAutofit lnSpcReduction="10000"/>
          </a:bodyPr>
          <a:lstStyle/>
          <a:p>
            <a:pPr marL="457200" lvl="0" indent="-368300" algn="l" rtl="0">
              <a:lnSpc>
                <a:spcPct val="100000"/>
              </a:lnSpc>
              <a:spcBef>
                <a:spcPts val="2000"/>
              </a:spcBef>
              <a:spcAft>
                <a:spcPts val="0"/>
              </a:spcAft>
              <a:buSzPts val="2200"/>
              <a:buChar char="●"/>
            </a:pPr>
            <a:r>
              <a:rPr lang="en-US" sz="2200"/>
              <a:t>Consider </a:t>
            </a:r>
            <a:r>
              <a:rPr lang="en-US" sz="2200">
                <a:latin typeface="PT Serif"/>
                <a:ea typeface="PT Serif"/>
                <a:cs typeface="PT Serif"/>
                <a:sym typeface="PT Serif"/>
              </a:rPr>
              <a:t>keeping a patch kit or can of sealant for flat tires and/or extra inner tube if wheelchair or scooter is not puncture proof.</a:t>
            </a:r>
            <a:endParaRPr sz="2200">
              <a:latin typeface="PT Serif"/>
              <a:ea typeface="PT Serif"/>
              <a:cs typeface="PT Serif"/>
              <a:sym typeface="PT Serif"/>
            </a:endParaRPr>
          </a:p>
          <a:p>
            <a:pPr marL="457200" lvl="0" indent="-368300" algn="l" rtl="0">
              <a:lnSpc>
                <a:spcPct val="100000"/>
              </a:lnSpc>
              <a:spcBef>
                <a:spcPts val="0"/>
              </a:spcBef>
              <a:spcAft>
                <a:spcPts val="0"/>
              </a:spcAft>
              <a:buSzPts val="2200"/>
              <a:buFont typeface="PT Serif"/>
              <a:buChar char="●"/>
            </a:pPr>
            <a:r>
              <a:rPr lang="en-US" sz="2200">
                <a:latin typeface="PT Serif"/>
                <a:ea typeface="PT Serif"/>
                <a:cs typeface="PT Serif"/>
                <a:sym typeface="PT Serif"/>
              </a:rPr>
              <a:t>Keep an extra mobility device such as a cane or walker if you use one.</a:t>
            </a:r>
            <a:endParaRPr sz="2200">
              <a:latin typeface="PT Serif"/>
              <a:ea typeface="PT Serif"/>
              <a:cs typeface="PT Serif"/>
              <a:sym typeface="PT Serif"/>
            </a:endParaRPr>
          </a:p>
          <a:p>
            <a:pPr marL="457200" lvl="0" indent="-368300" algn="l" rtl="0">
              <a:lnSpc>
                <a:spcPct val="100000"/>
              </a:lnSpc>
              <a:spcBef>
                <a:spcPts val="0"/>
              </a:spcBef>
              <a:spcAft>
                <a:spcPts val="0"/>
              </a:spcAft>
              <a:buSzPts val="2200"/>
              <a:buFont typeface="PT Serif"/>
              <a:buChar char="●"/>
            </a:pPr>
            <a:r>
              <a:rPr lang="en-US" sz="2200">
                <a:latin typeface="PT Serif"/>
                <a:ea typeface="PT Serif"/>
                <a:cs typeface="PT Serif"/>
                <a:sym typeface="PT Serif"/>
              </a:rPr>
              <a:t>Keep a portable air pump for wheelchair tires.</a:t>
            </a:r>
            <a:endParaRPr sz="2200">
              <a:latin typeface="PT Serif"/>
              <a:ea typeface="PT Serif"/>
              <a:cs typeface="PT Serif"/>
              <a:sym typeface="PT Serif"/>
            </a:endParaRPr>
          </a:p>
          <a:p>
            <a:pPr marL="457200" lvl="0" indent="-368300" algn="l" rtl="0">
              <a:lnSpc>
                <a:spcPct val="100000"/>
              </a:lnSpc>
              <a:spcBef>
                <a:spcPts val="0"/>
              </a:spcBef>
              <a:spcAft>
                <a:spcPts val="0"/>
              </a:spcAft>
              <a:buSzPts val="2200"/>
              <a:buFont typeface="PT Serif"/>
              <a:buChar char="●"/>
            </a:pPr>
            <a:r>
              <a:rPr lang="en-US" sz="2200">
                <a:latin typeface="PT Serif"/>
                <a:ea typeface="PT Serif"/>
                <a:cs typeface="PT Serif"/>
                <a:sym typeface="PT Serif"/>
              </a:rPr>
              <a:t>If you use a seat cushion to protect your skin or maintain your balance and you must evacuate, consider keeping an extra cushion on hand.</a:t>
            </a:r>
            <a:endParaRPr sz="2200">
              <a:latin typeface="PT Serif"/>
              <a:ea typeface="PT Serif"/>
              <a:cs typeface="PT Serif"/>
              <a:sym typeface="PT Serif"/>
            </a:endParaRPr>
          </a:p>
          <a:p>
            <a:pPr marL="457200" lvl="0" indent="-368300" algn="l" rtl="0">
              <a:lnSpc>
                <a:spcPct val="100000"/>
              </a:lnSpc>
              <a:spcBef>
                <a:spcPts val="0"/>
              </a:spcBef>
              <a:spcAft>
                <a:spcPts val="0"/>
              </a:spcAft>
              <a:buSzPts val="2200"/>
              <a:buFont typeface="PT Serif"/>
              <a:buChar char="●"/>
            </a:pPr>
            <a:r>
              <a:rPr lang="en-US" sz="2200">
                <a:latin typeface="PT Serif"/>
                <a:ea typeface="PT Serif"/>
                <a:cs typeface="PT Serif"/>
                <a:sym typeface="PT Serif"/>
              </a:rPr>
              <a:t>Communicate with neighbors who can assist you if you need to evacuate the building.</a:t>
            </a:r>
            <a:endParaRPr sz="2200">
              <a:latin typeface="PT Serif"/>
              <a:ea typeface="PT Serif"/>
              <a:cs typeface="PT Serif"/>
              <a:sym typeface="PT Serif"/>
            </a:endParaRPr>
          </a:p>
          <a:p>
            <a:pPr marL="457200" lvl="0" indent="0" algn="l" rtl="0">
              <a:spcBef>
                <a:spcPts val="1000"/>
              </a:spcBef>
              <a:spcAft>
                <a:spcPts val="0"/>
              </a:spcAft>
              <a:buNone/>
            </a:pPr>
            <a:endParaRPr sz="2646">
              <a:latin typeface="PT Serif"/>
              <a:ea typeface="PT Serif"/>
              <a:cs typeface="PT Serif"/>
              <a:sym typeface="PT Serif"/>
            </a:endParaRPr>
          </a:p>
          <a:p>
            <a:pPr marL="0" lvl="0" indent="0" algn="l" rtl="0">
              <a:spcBef>
                <a:spcPts val="1000"/>
              </a:spcBef>
              <a:spcAft>
                <a:spcPts val="0"/>
              </a:spcAft>
              <a:buNone/>
            </a:pPr>
            <a:endParaRPr/>
          </a:p>
        </p:txBody>
      </p:sp>
      <p:sp>
        <p:nvSpPr>
          <p:cNvPr id="228" name="Google Shape;228;p32"/>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229" name="Google Shape;229;p32"/>
          <p:cNvPicPr preferRelativeResize="0"/>
          <p:nvPr/>
        </p:nvPicPr>
        <p:blipFill>
          <a:blip r:embed="rId3">
            <a:alphaModFix/>
          </a:blip>
          <a:stretch>
            <a:fillRect/>
          </a:stretch>
        </p:blipFill>
        <p:spPr>
          <a:xfrm>
            <a:off x="5888225" y="889562"/>
            <a:ext cx="5078873" cy="50788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ctrTitle"/>
          </p:nvPr>
        </p:nvSpPr>
        <p:spPr>
          <a:xfrm>
            <a:off x="359525" y="527300"/>
            <a:ext cx="8752500" cy="548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00">
                <a:solidFill>
                  <a:schemeClr val="dk1"/>
                </a:solidFill>
              </a:rPr>
              <a:t>Build a Kit for Your Pet</a:t>
            </a:r>
            <a:endParaRPr sz="3000">
              <a:solidFill>
                <a:schemeClr val="dk1"/>
              </a:solidFill>
              <a:latin typeface="PT Serif"/>
              <a:ea typeface="PT Serif"/>
              <a:cs typeface="PT Serif"/>
              <a:sym typeface="PT Serif"/>
            </a:endParaRPr>
          </a:p>
        </p:txBody>
      </p:sp>
      <p:sp>
        <p:nvSpPr>
          <p:cNvPr id="236" name="Google Shape;236;p33"/>
          <p:cNvSpPr txBox="1">
            <a:spLocks noGrp="1"/>
          </p:cNvSpPr>
          <p:nvPr>
            <p:ph type="subTitle" idx="1"/>
          </p:nvPr>
        </p:nvSpPr>
        <p:spPr>
          <a:xfrm>
            <a:off x="485375" y="1217400"/>
            <a:ext cx="5528700" cy="56595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a:t>Food. Keep several days’ supply of food in an airtight, waterproof container.</a:t>
            </a:r>
            <a:endParaRPr/>
          </a:p>
          <a:p>
            <a:pPr marL="457200" lvl="0" indent="-381000" algn="l" rtl="0">
              <a:spcBef>
                <a:spcPts val="0"/>
              </a:spcBef>
              <a:spcAft>
                <a:spcPts val="0"/>
              </a:spcAft>
              <a:buSzPts val="2400"/>
              <a:buChar char="●"/>
            </a:pPr>
            <a:r>
              <a:rPr lang="en-US"/>
              <a:t>Water. Store a water bowl and several days’ supply of water.</a:t>
            </a:r>
            <a:endParaRPr/>
          </a:p>
          <a:p>
            <a:pPr marL="457200" lvl="0" indent="-381000" algn="l" rtl="0">
              <a:spcBef>
                <a:spcPts val="0"/>
              </a:spcBef>
              <a:spcAft>
                <a:spcPts val="0"/>
              </a:spcAft>
              <a:buSzPts val="2400"/>
              <a:buChar char="●"/>
            </a:pPr>
            <a:r>
              <a:rPr lang="en-US"/>
              <a:t>Medicine. Keep an extra supply of the medicine your pet takes on a regular basis in a waterproof container.</a:t>
            </a:r>
            <a:endParaRPr/>
          </a:p>
          <a:p>
            <a:pPr marL="457200" lvl="0" indent="-381000" algn="l" rtl="0">
              <a:spcBef>
                <a:spcPts val="0"/>
              </a:spcBef>
              <a:spcAft>
                <a:spcPts val="0"/>
              </a:spcAft>
              <a:buSzPts val="2400"/>
              <a:buChar char="●"/>
            </a:pPr>
            <a:r>
              <a:rPr lang="en-US"/>
              <a:t>First aid kit. Talk to your veterinarian about what is most appropriate for your pet’s emergency medical needs.</a:t>
            </a:r>
            <a:endParaRPr/>
          </a:p>
          <a:p>
            <a:pPr marL="0" lvl="0" indent="0" algn="l" rtl="0">
              <a:lnSpc>
                <a:spcPct val="100000"/>
              </a:lnSpc>
              <a:spcBef>
                <a:spcPts val="1000"/>
              </a:spcBef>
              <a:spcAft>
                <a:spcPts val="0"/>
              </a:spcAft>
              <a:buNone/>
            </a:pPr>
            <a:endParaRPr/>
          </a:p>
          <a:p>
            <a:pPr marL="457200" lvl="0" indent="0" algn="l" rtl="0">
              <a:spcBef>
                <a:spcPts val="1000"/>
              </a:spcBef>
              <a:spcAft>
                <a:spcPts val="0"/>
              </a:spcAft>
              <a:buNone/>
            </a:pPr>
            <a:endParaRPr sz="2646">
              <a:latin typeface="PT Serif"/>
              <a:ea typeface="PT Serif"/>
              <a:cs typeface="PT Serif"/>
              <a:sym typeface="PT Serif"/>
            </a:endParaRPr>
          </a:p>
          <a:p>
            <a:pPr marL="0" lvl="0" indent="0" algn="l" rtl="0">
              <a:spcBef>
                <a:spcPts val="1000"/>
              </a:spcBef>
              <a:spcAft>
                <a:spcPts val="0"/>
              </a:spcAft>
              <a:buNone/>
            </a:pPr>
            <a:endParaRPr/>
          </a:p>
        </p:txBody>
      </p:sp>
      <p:sp>
        <p:nvSpPr>
          <p:cNvPr id="237" name="Google Shape;237;p33"/>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238" name="Google Shape;238;p33"/>
          <p:cNvPicPr preferRelativeResize="0"/>
          <p:nvPr/>
        </p:nvPicPr>
        <p:blipFill>
          <a:blip r:embed="rId3">
            <a:alphaModFix/>
          </a:blip>
          <a:stretch>
            <a:fillRect/>
          </a:stretch>
        </p:blipFill>
        <p:spPr>
          <a:xfrm>
            <a:off x="5888225" y="889562"/>
            <a:ext cx="5078873" cy="50788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245" name="Google Shape;245;p34"/>
          <p:cNvPicPr preferRelativeResize="0"/>
          <p:nvPr/>
        </p:nvPicPr>
        <p:blipFill>
          <a:blip r:embed="rId3">
            <a:alphaModFix/>
          </a:blip>
          <a:stretch>
            <a:fillRect/>
          </a:stretch>
        </p:blipFill>
        <p:spPr>
          <a:xfrm>
            <a:off x="613975" y="141925"/>
            <a:ext cx="10964052" cy="60239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ctrTitle"/>
          </p:nvPr>
        </p:nvSpPr>
        <p:spPr>
          <a:xfrm>
            <a:off x="1124225" y="964725"/>
            <a:ext cx="8103600" cy="105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3000">
                <a:solidFill>
                  <a:schemeClr val="dk1"/>
                </a:solidFill>
                <a:latin typeface="PT Serif"/>
                <a:ea typeface="PT Serif"/>
                <a:cs typeface="PT Serif"/>
                <a:sym typeface="PT Serif"/>
              </a:rPr>
              <a:t>Center for Inclusive Design and Engineering: Surviving In Place</a:t>
            </a:r>
            <a:endParaRPr sz="3000">
              <a:solidFill>
                <a:schemeClr val="dk1"/>
              </a:solidFill>
              <a:latin typeface="PT Serif"/>
              <a:ea typeface="PT Serif"/>
              <a:cs typeface="PT Serif"/>
              <a:sym typeface="PT Serif"/>
            </a:endParaRPr>
          </a:p>
        </p:txBody>
      </p:sp>
      <p:sp>
        <p:nvSpPr>
          <p:cNvPr id="252" name="Google Shape;252;p35"/>
          <p:cNvSpPr txBox="1">
            <a:spLocks noGrp="1"/>
          </p:cNvSpPr>
          <p:nvPr>
            <p:ph type="subTitle" idx="1"/>
          </p:nvPr>
        </p:nvSpPr>
        <p:spPr>
          <a:xfrm>
            <a:off x="937675" y="2272325"/>
            <a:ext cx="5794800" cy="1655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200">
                <a:latin typeface="PT Serif"/>
                <a:ea typeface="PT Serif"/>
                <a:cs typeface="PT Serif"/>
                <a:sym typeface="PT Serif"/>
              </a:rPr>
              <a:t>Colorado‘s Medicaid Programs: </a:t>
            </a:r>
            <a:endParaRPr sz="2200">
              <a:latin typeface="PT Serif"/>
              <a:ea typeface="PT Serif"/>
              <a:cs typeface="PT Serif"/>
              <a:sym typeface="PT Serif"/>
            </a:endParaRPr>
          </a:p>
          <a:p>
            <a:pPr marL="457200" lvl="0" indent="-368300" algn="l" rtl="0">
              <a:spcBef>
                <a:spcPts val="1000"/>
              </a:spcBef>
              <a:spcAft>
                <a:spcPts val="0"/>
              </a:spcAft>
              <a:buSzPts val="2200"/>
              <a:buFont typeface="PT Serif"/>
              <a:buChar char="●"/>
            </a:pPr>
            <a:r>
              <a:rPr lang="en-US" sz="2200">
                <a:latin typeface="PT Serif"/>
                <a:ea typeface="PT Serif"/>
                <a:cs typeface="PT Serif"/>
                <a:sym typeface="PT Serif"/>
              </a:rPr>
              <a:t>Battery Backup Program</a:t>
            </a:r>
            <a:endParaRPr sz="2200">
              <a:latin typeface="PT Serif"/>
              <a:ea typeface="PT Serif"/>
              <a:cs typeface="PT Serif"/>
              <a:sym typeface="PT Serif"/>
            </a:endParaRPr>
          </a:p>
          <a:p>
            <a:pPr marL="457200" lvl="0" indent="-368300" algn="l" rtl="0">
              <a:spcBef>
                <a:spcPts val="0"/>
              </a:spcBef>
              <a:spcAft>
                <a:spcPts val="0"/>
              </a:spcAft>
              <a:buSzPts val="2200"/>
              <a:buFont typeface="PT Serif"/>
              <a:buChar char="●"/>
            </a:pPr>
            <a:r>
              <a:rPr lang="en-US" sz="2200">
                <a:latin typeface="PT Serif"/>
                <a:ea typeface="PT Serif"/>
                <a:cs typeface="PT Serif"/>
                <a:sym typeface="PT Serif"/>
              </a:rPr>
              <a:t>Pre-Assembled Go Kit</a:t>
            </a:r>
            <a:endParaRPr sz="2200">
              <a:latin typeface="PT Serif"/>
              <a:ea typeface="PT Serif"/>
              <a:cs typeface="PT Serif"/>
              <a:sym typeface="PT Serif"/>
            </a:endParaRPr>
          </a:p>
          <a:p>
            <a:pPr marL="0" lvl="0" indent="0" algn="ctr" rtl="0">
              <a:spcBef>
                <a:spcPts val="1000"/>
              </a:spcBef>
              <a:spcAft>
                <a:spcPts val="0"/>
              </a:spcAft>
              <a:buNone/>
            </a:pPr>
            <a:endParaRPr sz="2200">
              <a:latin typeface="PT Serif"/>
              <a:ea typeface="PT Serif"/>
              <a:cs typeface="PT Serif"/>
              <a:sym typeface="PT Serif"/>
            </a:endParaRPr>
          </a:p>
        </p:txBody>
      </p:sp>
      <p:sp>
        <p:nvSpPr>
          <p:cNvPr id="253" name="Google Shape;253;p35"/>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254" name="Google Shape;254;p35"/>
          <p:cNvPicPr preferRelativeResize="0"/>
          <p:nvPr/>
        </p:nvPicPr>
        <p:blipFill>
          <a:blip r:embed="rId3">
            <a:alphaModFix/>
          </a:blip>
          <a:stretch>
            <a:fillRect/>
          </a:stretch>
        </p:blipFill>
        <p:spPr>
          <a:xfrm>
            <a:off x="7248571" y="1839146"/>
            <a:ext cx="4092725" cy="3061200"/>
          </a:xfrm>
          <a:prstGeom prst="rect">
            <a:avLst/>
          </a:prstGeom>
          <a:noFill/>
          <a:ln>
            <a:noFill/>
          </a:ln>
        </p:spPr>
      </p:pic>
      <p:pic>
        <p:nvPicPr>
          <p:cNvPr id="255" name="Google Shape;255;p35"/>
          <p:cNvPicPr preferRelativeResize="0"/>
          <p:nvPr/>
        </p:nvPicPr>
        <p:blipFill>
          <a:blip r:embed="rId4">
            <a:alphaModFix/>
          </a:blip>
          <a:stretch>
            <a:fillRect/>
          </a:stretch>
        </p:blipFill>
        <p:spPr>
          <a:xfrm>
            <a:off x="3262050" y="3675350"/>
            <a:ext cx="1397200" cy="1809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ctrTitle"/>
          </p:nvPr>
        </p:nvSpPr>
        <p:spPr>
          <a:xfrm>
            <a:off x="937675" y="600775"/>
            <a:ext cx="8103600" cy="513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3000">
                <a:solidFill>
                  <a:schemeClr val="dk1"/>
                </a:solidFill>
                <a:latin typeface="PT Serif"/>
                <a:ea typeface="PT Serif"/>
                <a:cs typeface="PT Serif"/>
                <a:sym typeface="PT Serif"/>
              </a:rPr>
              <a:t>Contact Information </a:t>
            </a:r>
            <a:endParaRPr sz="3000">
              <a:solidFill>
                <a:schemeClr val="dk1"/>
              </a:solidFill>
              <a:latin typeface="PT Serif"/>
              <a:ea typeface="PT Serif"/>
              <a:cs typeface="PT Serif"/>
              <a:sym typeface="PT Serif"/>
            </a:endParaRPr>
          </a:p>
        </p:txBody>
      </p:sp>
      <p:sp>
        <p:nvSpPr>
          <p:cNvPr id="262" name="Google Shape;262;p36"/>
          <p:cNvSpPr txBox="1">
            <a:spLocks noGrp="1"/>
          </p:cNvSpPr>
          <p:nvPr>
            <p:ph type="subTitle" idx="1"/>
          </p:nvPr>
        </p:nvSpPr>
        <p:spPr>
          <a:xfrm>
            <a:off x="937675" y="1331475"/>
            <a:ext cx="7031100" cy="4608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200">
                <a:latin typeface="PT Serif"/>
                <a:ea typeface="PT Serif"/>
                <a:cs typeface="PT Serif"/>
                <a:sym typeface="PT Serif"/>
              </a:rPr>
              <a:t>Center for People With Disabilities: </a:t>
            </a:r>
            <a:endParaRPr sz="2200">
              <a:latin typeface="PT Serif"/>
              <a:ea typeface="PT Serif"/>
              <a:cs typeface="PT Serif"/>
              <a:sym typeface="PT Serif"/>
            </a:endParaRPr>
          </a:p>
          <a:p>
            <a:pPr marL="457200" lvl="0" indent="-381000" algn="l" rtl="0">
              <a:spcBef>
                <a:spcPts val="1000"/>
              </a:spcBef>
              <a:spcAft>
                <a:spcPts val="0"/>
              </a:spcAft>
              <a:buSzPts val="2400"/>
              <a:buChar char="●"/>
            </a:pPr>
            <a:r>
              <a:rPr lang="en-US" u="sng">
                <a:solidFill>
                  <a:schemeClr val="hlink"/>
                </a:solidFill>
                <a:hlinkClick r:id="rId3"/>
              </a:rPr>
              <a:t>www.cpwd.org</a:t>
            </a:r>
            <a:endParaRPr/>
          </a:p>
          <a:p>
            <a:pPr marL="457200" lvl="0" indent="-381000" algn="l" rtl="0">
              <a:spcBef>
                <a:spcPts val="1000"/>
              </a:spcBef>
              <a:spcAft>
                <a:spcPts val="0"/>
              </a:spcAft>
              <a:buSzPts val="2400"/>
              <a:buChar char="●"/>
            </a:pPr>
            <a:r>
              <a:rPr lang="en-US" u="sng">
                <a:solidFill>
                  <a:schemeClr val="hlink"/>
                </a:solidFill>
                <a:hlinkClick r:id="rId4"/>
              </a:rPr>
              <a:t>info@cpwd.org</a:t>
            </a:r>
            <a:r>
              <a:rPr lang="en-US"/>
              <a:t> </a:t>
            </a:r>
            <a:endParaRPr/>
          </a:p>
          <a:p>
            <a:pPr marL="457200" lvl="0" indent="-381000" algn="l" rtl="0">
              <a:spcBef>
                <a:spcPts val="1000"/>
              </a:spcBef>
              <a:spcAft>
                <a:spcPts val="0"/>
              </a:spcAft>
              <a:buSzPts val="2400"/>
              <a:buChar char="●"/>
            </a:pPr>
            <a:r>
              <a:rPr lang="en-US"/>
              <a:t>Craig Towler</a:t>
            </a:r>
            <a:endParaRPr/>
          </a:p>
          <a:p>
            <a:pPr marL="914400" lvl="1" indent="-355600" algn="l" rtl="0">
              <a:spcBef>
                <a:spcPts val="500"/>
              </a:spcBef>
              <a:spcAft>
                <a:spcPts val="0"/>
              </a:spcAft>
              <a:buSzPts val="2000"/>
              <a:buChar char="○"/>
            </a:pPr>
            <a:r>
              <a:rPr lang="en-US" u="sng">
                <a:solidFill>
                  <a:schemeClr val="hlink"/>
                </a:solidFill>
                <a:hlinkClick r:id="rId5"/>
              </a:rPr>
              <a:t>craig@cpwd.org</a:t>
            </a:r>
            <a:endParaRPr/>
          </a:p>
          <a:p>
            <a:pPr marL="914400" lvl="1" indent="-355600" algn="l" rtl="0">
              <a:spcBef>
                <a:spcPts val="500"/>
              </a:spcBef>
              <a:spcAft>
                <a:spcPts val="0"/>
              </a:spcAft>
              <a:buSzPts val="2000"/>
              <a:buChar char="○"/>
            </a:pPr>
            <a:r>
              <a:rPr lang="en-US"/>
              <a:t>(303) 442-8662</a:t>
            </a:r>
            <a:endParaRPr/>
          </a:p>
          <a:p>
            <a:pPr marL="0" lvl="0" indent="0" algn="l" rtl="0">
              <a:spcBef>
                <a:spcPts val="1000"/>
              </a:spcBef>
              <a:spcAft>
                <a:spcPts val="0"/>
              </a:spcAft>
              <a:buNone/>
            </a:pPr>
            <a:endParaRPr sz="2200">
              <a:latin typeface="PT Serif"/>
              <a:ea typeface="PT Serif"/>
              <a:cs typeface="PT Serif"/>
              <a:sym typeface="PT Serif"/>
            </a:endParaRPr>
          </a:p>
          <a:p>
            <a:pPr marL="0" lvl="0" indent="0" algn="ctr" rtl="0">
              <a:spcBef>
                <a:spcPts val="1000"/>
              </a:spcBef>
              <a:spcAft>
                <a:spcPts val="0"/>
              </a:spcAft>
              <a:buNone/>
            </a:pPr>
            <a:endParaRPr sz="2200">
              <a:latin typeface="PT Serif"/>
              <a:ea typeface="PT Serif"/>
              <a:cs typeface="PT Serif"/>
              <a:sym typeface="PT Serif"/>
            </a:endParaRPr>
          </a:p>
        </p:txBody>
      </p:sp>
      <p:sp>
        <p:nvSpPr>
          <p:cNvPr id="263" name="Google Shape;263;p36"/>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264" name="Google Shape;264;p36"/>
          <p:cNvPicPr preferRelativeResize="0"/>
          <p:nvPr/>
        </p:nvPicPr>
        <p:blipFill>
          <a:blip r:embed="rId6">
            <a:alphaModFix/>
          </a:blip>
          <a:stretch>
            <a:fillRect/>
          </a:stretch>
        </p:blipFill>
        <p:spPr>
          <a:xfrm>
            <a:off x="6532925" y="1114075"/>
            <a:ext cx="4709700" cy="319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1524000" y="659692"/>
            <a:ext cx="9144000" cy="5852100"/>
          </a:xfrm>
          <a:prstGeom prst="rect">
            <a:avLst/>
          </a:prstGeom>
        </p:spPr>
        <p:txBody>
          <a:bodyPr spcFirstLastPara="1" wrap="square" lIns="91425" tIns="45700" rIns="91425" bIns="45700" anchor="b" anchorCtr="0">
            <a:normAutofit fontScale="90000"/>
          </a:bodyPr>
          <a:lstStyle/>
          <a:p>
            <a:pPr marL="800100" lvl="1" indent="-333375" algn="l" rtl="0">
              <a:lnSpc>
                <a:spcPct val="90000"/>
              </a:lnSpc>
              <a:spcBef>
                <a:spcPts val="0"/>
              </a:spcBef>
              <a:spcAft>
                <a:spcPts val="0"/>
              </a:spcAft>
              <a:buClr>
                <a:schemeClr val="dk1"/>
              </a:buClr>
              <a:buSzPct val="100000"/>
              <a:buFont typeface="PT Serif"/>
              <a:buChar char="•"/>
            </a:pPr>
            <a:r>
              <a:rPr lang="en-US" sz="2500">
                <a:solidFill>
                  <a:schemeClr val="dk1"/>
                </a:solidFill>
                <a:latin typeface="PT Serif"/>
                <a:ea typeface="PT Serif"/>
                <a:cs typeface="PT Serif"/>
                <a:sym typeface="PT Serif"/>
              </a:rPr>
              <a:t>Whole Community Inclusion</a:t>
            </a:r>
            <a:endParaRPr sz="2500">
              <a:solidFill>
                <a:schemeClr val="dk1"/>
              </a:solidFill>
              <a:latin typeface="PT Serif"/>
              <a:ea typeface="PT Serif"/>
              <a:cs typeface="PT Serif"/>
              <a:sym typeface="PT Serif"/>
            </a:endParaRPr>
          </a:p>
          <a:p>
            <a:pPr marL="457200" lvl="0" indent="0" algn="l" rtl="0">
              <a:spcBef>
                <a:spcPts val="0"/>
              </a:spcBef>
              <a:spcAft>
                <a:spcPts val="0"/>
              </a:spcAft>
              <a:buClr>
                <a:schemeClr val="dk1"/>
              </a:buClr>
              <a:buSzPct val="44000"/>
              <a:buFont typeface="Arial"/>
              <a:buNone/>
            </a:pPr>
            <a:endParaRPr sz="2500">
              <a:solidFill>
                <a:schemeClr val="dk1"/>
              </a:solidFill>
              <a:latin typeface="PT Serif"/>
              <a:ea typeface="PT Serif"/>
              <a:cs typeface="PT Serif"/>
              <a:sym typeface="PT Serif"/>
            </a:endParaRPr>
          </a:p>
          <a:p>
            <a:pPr marL="800100" lvl="1" indent="-333375" algn="l" rtl="0">
              <a:lnSpc>
                <a:spcPct val="90000"/>
              </a:lnSpc>
              <a:spcBef>
                <a:spcPts val="500"/>
              </a:spcBef>
              <a:spcAft>
                <a:spcPts val="0"/>
              </a:spcAft>
              <a:buClr>
                <a:schemeClr val="dk1"/>
              </a:buClr>
              <a:buSzPct val="100000"/>
              <a:buFont typeface="PT Serif"/>
              <a:buChar char="•"/>
            </a:pPr>
            <a:r>
              <a:rPr lang="en-US" sz="2500">
                <a:solidFill>
                  <a:schemeClr val="dk1"/>
                </a:solidFill>
                <a:latin typeface="PT Serif"/>
                <a:ea typeface="PT Serif"/>
                <a:cs typeface="PT Serif"/>
                <a:sym typeface="PT Serif"/>
              </a:rPr>
              <a:t>People from diverse cultures, races, and nation of origin</a:t>
            </a:r>
            <a:endParaRPr sz="2500">
              <a:solidFill>
                <a:schemeClr val="dk1"/>
              </a:solidFill>
              <a:latin typeface="PT Serif"/>
              <a:ea typeface="PT Serif"/>
              <a:cs typeface="PT Serif"/>
              <a:sym typeface="PT Serif"/>
            </a:endParaRPr>
          </a:p>
          <a:p>
            <a:pPr marL="457200" lvl="0" indent="0" algn="l" rtl="0">
              <a:spcBef>
                <a:spcPts val="500"/>
              </a:spcBef>
              <a:spcAft>
                <a:spcPts val="0"/>
              </a:spcAft>
              <a:buClr>
                <a:schemeClr val="dk1"/>
              </a:buClr>
              <a:buSzPct val="44000"/>
              <a:buFont typeface="Arial"/>
              <a:buNone/>
            </a:pPr>
            <a:endParaRPr sz="2500">
              <a:solidFill>
                <a:schemeClr val="dk1"/>
              </a:solidFill>
              <a:latin typeface="PT Serif"/>
              <a:ea typeface="PT Serif"/>
              <a:cs typeface="PT Serif"/>
              <a:sym typeface="PT Serif"/>
            </a:endParaRPr>
          </a:p>
          <a:p>
            <a:pPr marL="800100" lvl="1" indent="-333375" algn="l" rtl="0">
              <a:lnSpc>
                <a:spcPct val="90000"/>
              </a:lnSpc>
              <a:spcBef>
                <a:spcPts val="500"/>
              </a:spcBef>
              <a:spcAft>
                <a:spcPts val="0"/>
              </a:spcAft>
              <a:buClr>
                <a:schemeClr val="dk1"/>
              </a:buClr>
              <a:buSzPct val="100000"/>
              <a:buFont typeface="PT Serif"/>
              <a:buChar char="•"/>
            </a:pPr>
            <a:r>
              <a:rPr lang="en-US" sz="2500">
                <a:solidFill>
                  <a:schemeClr val="dk1"/>
                </a:solidFill>
                <a:latin typeface="PT Serif"/>
                <a:ea typeface="PT Serif"/>
                <a:cs typeface="PT Serif"/>
                <a:sym typeface="PT Serif"/>
              </a:rPr>
              <a:t>Children</a:t>
            </a:r>
            <a:endParaRPr sz="2500">
              <a:solidFill>
                <a:schemeClr val="dk1"/>
              </a:solidFill>
              <a:latin typeface="PT Serif"/>
              <a:ea typeface="PT Serif"/>
              <a:cs typeface="PT Serif"/>
              <a:sym typeface="PT Serif"/>
            </a:endParaRPr>
          </a:p>
          <a:p>
            <a:pPr marL="457200" lvl="0" indent="0" algn="l" rtl="0">
              <a:spcBef>
                <a:spcPts val="500"/>
              </a:spcBef>
              <a:spcAft>
                <a:spcPts val="0"/>
              </a:spcAft>
              <a:buClr>
                <a:schemeClr val="dk1"/>
              </a:buClr>
              <a:buSzPct val="44000"/>
              <a:buFont typeface="Arial"/>
              <a:buNone/>
            </a:pPr>
            <a:endParaRPr sz="2500">
              <a:solidFill>
                <a:schemeClr val="dk1"/>
              </a:solidFill>
              <a:latin typeface="PT Serif"/>
              <a:ea typeface="PT Serif"/>
              <a:cs typeface="PT Serif"/>
              <a:sym typeface="PT Serif"/>
            </a:endParaRPr>
          </a:p>
          <a:p>
            <a:pPr marL="800100" lvl="1" indent="-333375" algn="l" rtl="0">
              <a:lnSpc>
                <a:spcPct val="90000"/>
              </a:lnSpc>
              <a:spcBef>
                <a:spcPts val="500"/>
              </a:spcBef>
              <a:spcAft>
                <a:spcPts val="0"/>
              </a:spcAft>
              <a:buClr>
                <a:schemeClr val="dk1"/>
              </a:buClr>
              <a:buSzPct val="100000"/>
              <a:buFont typeface="PT Serif"/>
              <a:buChar char="•"/>
            </a:pPr>
            <a:r>
              <a:rPr lang="en-US" sz="2500">
                <a:solidFill>
                  <a:schemeClr val="dk1"/>
                </a:solidFill>
                <a:latin typeface="PT Serif"/>
                <a:ea typeface="PT Serif"/>
                <a:cs typeface="PT Serif"/>
                <a:sym typeface="PT Serif"/>
              </a:rPr>
              <a:t>Elderly Population</a:t>
            </a:r>
            <a:endParaRPr sz="2500">
              <a:solidFill>
                <a:schemeClr val="dk1"/>
              </a:solidFill>
              <a:latin typeface="PT Serif"/>
              <a:ea typeface="PT Serif"/>
              <a:cs typeface="PT Serif"/>
              <a:sym typeface="PT Serif"/>
            </a:endParaRPr>
          </a:p>
          <a:p>
            <a:pPr marL="457200" lvl="0" indent="0" algn="l" rtl="0">
              <a:spcBef>
                <a:spcPts val="500"/>
              </a:spcBef>
              <a:spcAft>
                <a:spcPts val="0"/>
              </a:spcAft>
              <a:buClr>
                <a:schemeClr val="dk1"/>
              </a:buClr>
              <a:buSzPct val="44000"/>
              <a:buFont typeface="Arial"/>
              <a:buNone/>
            </a:pPr>
            <a:endParaRPr sz="2500">
              <a:solidFill>
                <a:schemeClr val="dk1"/>
              </a:solidFill>
              <a:latin typeface="PT Serif"/>
              <a:ea typeface="PT Serif"/>
              <a:cs typeface="PT Serif"/>
              <a:sym typeface="PT Serif"/>
            </a:endParaRPr>
          </a:p>
          <a:p>
            <a:pPr marL="800100" lvl="1" indent="-333375" algn="l" rtl="0">
              <a:lnSpc>
                <a:spcPct val="90000"/>
              </a:lnSpc>
              <a:spcBef>
                <a:spcPts val="500"/>
              </a:spcBef>
              <a:spcAft>
                <a:spcPts val="0"/>
              </a:spcAft>
              <a:buClr>
                <a:schemeClr val="dk1"/>
              </a:buClr>
              <a:buSzPct val="100000"/>
              <a:buFont typeface="PT Serif"/>
              <a:buChar char="•"/>
            </a:pPr>
            <a:r>
              <a:rPr lang="en-US" sz="2500">
                <a:solidFill>
                  <a:schemeClr val="dk1"/>
                </a:solidFill>
                <a:latin typeface="PT Serif"/>
                <a:ea typeface="PT Serif"/>
                <a:cs typeface="PT Serif"/>
                <a:sym typeface="PT Serif"/>
              </a:rPr>
              <a:t>Individuals with short term and long-term disabilities </a:t>
            </a:r>
            <a:endParaRPr sz="2500">
              <a:solidFill>
                <a:schemeClr val="dk1"/>
              </a:solidFill>
              <a:latin typeface="PT Serif"/>
              <a:ea typeface="PT Serif"/>
              <a:cs typeface="PT Serif"/>
              <a:sym typeface="PT Serif"/>
            </a:endParaRPr>
          </a:p>
          <a:p>
            <a:pPr marL="457200" lvl="0" indent="0" algn="l" rtl="0">
              <a:spcBef>
                <a:spcPts val="500"/>
              </a:spcBef>
              <a:spcAft>
                <a:spcPts val="0"/>
              </a:spcAft>
              <a:buClr>
                <a:schemeClr val="dk1"/>
              </a:buClr>
              <a:buSzPct val="44000"/>
              <a:buFont typeface="Arial"/>
              <a:buNone/>
            </a:pPr>
            <a:endParaRPr sz="2500">
              <a:solidFill>
                <a:schemeClr val="dk1"/>
              </a:solidFill>
              <a:latin typeface="PT Serif"/>
              <a:ea typeface="PT Serif"/>
              <a:cs typeface="PT Serif"/>
              <a:sym typeface="PT Serif"/>
            </a:endParaRPr>
          </a:p>
          <a:p>
            <a:pPr marL="800100" lvl="1" indent="-333375" algn="l" rtl="0">
              <a:lnSpc>
                <a:spcPct val="90000"/>
              </a:lnSpc>
              <a:spcBef>
                <a:spcPts val="500"/>
              </a:spcBef>
              <a:spcAft>
                <a:spcPts val="0"/>
              </a:spcAft>
              <a:buClr>
                <a:schemeClr val="dk1"/>
              </a:buClr>
              <a:buSzPct val="100000"/>
              <a:buFont typeface="PT Serif"/>
              <a:buChar char="•"/>
            </a:pPr>
            <a:r>
              <a:rPr lang="en-US" sz="2500">
                <a:solidFill>
                  <a:schemeClr val="dk1"/>
                </a:solidFill>
                <a:latin typeface="PT Serif"/>
                <a:ea typeface="PT Serif"/>
                <a:cs typeface="PT Serif"/>
                <a:sym typeface="PT Serif"/>
              </a:rPr>
              <a:t>Pregnant individuals, late stage pregnancy</a:t>
            </a:r>
            <a:endParaRPr sz="2500">
              <a:solidFill>
                <a:schemeClr val="dk1"/>
              </a:solidFill>
              <a:latin typeface="PT Serif"/>
              <a:ea typeface="PT Serif"/>
              <a:cs typeface="PT Serif"/>
              <a:sym typeface="PT Serif"/>
            </a:endParaRPr>
          </a:p>
          <a:p>
            <a:pPr marL="457200" lvl="0" indent="0" algn="l" rtl="0">
              <a:spcBef>
                <a:spcPts val="500"/>
              </a:spcBef>
              <a:spcAft>
                <a:spcPts val="0"/>
              </a:spcAft>
              <a:buClr>
                <a:schemeClr val="dk1"/>
              </a:buClr>
              <a:buSzPct val="44000"/>
              <a:buFont typeface="Arial"/>
              <a:buNone/>
            </a:pPr>
            <a:endParaRPr sz="2500">
              <a:solidFill>
                <a:schemeClr val="dk1"/>
              </a:solidFill>
              <a:latin typeface="PT Serif"/>
              <a:ea typeface="PT Serif"/>
              <a:cs typeface="PT Serif"/>
              <a:sym typeface="PT Serif"/>
            </a:endParaRPr>
          </a:p>
          <a:p>
            <a:pPr marL="800100" lvl="1" indent="-333375" algn="l" rtl="0">
              <a:lnSpc>
                <a:spcPct val="90000"/>
              </a:lnSpc>
              <a:spcBef>
                <a:spcPts val="500"/>
              </a:spcBef>
              <a:spcAft>
                <a:spcPts val="0"/>
              </a:spcAft>
              <a:buClr>
                <a:schemeClr val="dk1"/>
              </a:buClr>
              <a:buSzPct val="100000"/>
              <a:buFont typeface="PT Serif"/>
              <a:buChar char="•"/>
            </a:pPr>
            <a:r>
              <a:rPr lang="en-US" sz="2500">
                <a:solidFill>
                  <a:schemeClr val="dk1"/>
                </a:solidFill>
                <a:latin typeface="PT Serif"/>
                <a:ea typeface="PT Serif"/>
                <a:cs typeface="PT Serif"/>
                <a:sym typeface="PT Serif"/>
              </a:rPr>
              <a:t>Living in institutionalized settings</a:t>
            </a:r>
            <a:endParaRPr sz="2500">
              <a:solidFill>
                <a:schemeClr val="dk1"/>
              </a:solidFill>
              <a:latin typeface="PT Serif"/>
              <a:ea typeface="PT Serif"/>
              <a:cs typeface="PT Serif"/>
              <a:sym typeface="PT Serif"/>
            </a:endParaRPr>
          </a:p>
          <a:p>
            <a:pPr marL="457200" lvl="0" indent="0" algn="l" rtl="0">
              <a:spcBef>
                <a:spcPts val="500"/>
              </a:spcBef>
              <a:spcAft>
                <a:spcPts val="0"/>
              </a:spcAft>
              <a:buClr>
                <a:schemeClr val="dk1"/>
              </a:buClr>
              <a:buSzPct val="45833"/>
              <a:buFont typeface="Arial"/>
              <a:buNone/>
            </a:pPr>
            <a:endParaRPr sz="2400">
              <a:solidFill>
                <a:schemeClr val="dk1"/>
              </a:solidFill>
              <a:latin typeface="PT Serif"/>
              <a:ea typeface="PT Serif"/>
              <a:cs typeface="PT Serif"/>
              <a:sym typeface="PT Serif"/>
            </a:endParaRPr>
          </a:p>
          <a:p>
            <a:pPr marL="0" lvl="0" indent="0" algn="ctr" rtl="0">
              <a:spcBef>
                <a:spcPts val="0"/>
              </a:spcBef>
              <a:spcAft>
                <a:spcPts val="0"/>
              </a:spcAft>
              <a:buNone/>
            </a:pPr>
            <a:endParaRPr/>
          </a:p>
        </p:txBody>
      </p:sp>
      <p:sp>
        <p:nvSpPr>
          <p:cNvPr id="77" name="Google Shape;77;p15"/>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78" name="Google Shape;78;p15" descr="AFN | Washington State Military Department, Citizens Serving Citizens with  Pride &amp; Tradition"/>
          <p:cNvPicPr preferRelativeResize="0"/>
          <p:nvPr/>
        </p:nvPicPr>
        <p:blipFill rotWithShape="1">
          <a:blip r:embed="rId3">
            <a:alphaModFix/>
          </a:blip>
          <a:srcRect/>
          <a:stretch/>
        </p:blipFill>
        <p:spPr>
          <a:xfrm>
            <a:off x="8218400" y="4415900"/>
            <a:ext cx="3233050" cy="202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749550" y="357746"/>
            <a:ext cx="10061400" cy="6142500"/>
          </a:xfrm>
          <a:prstGeom prst="rect">
            <a:avLst/>
          </a:prstGeom>
        </p:spPr>
        <p:txBody>
          <a:bodyPr spcFirstLastPara="1" wrap="square" lIns="91425" tIns="45700" rIns="91425" bIns="45700" anchor="b" anchorCtr="0">
            <a:normAutofit fontScale="90000"/>
          </a:bodyPr>
          <a:lstStyle/>
          <a:p>
            <a:pPr marL="742950" lvl="1" indent="-276972" algn="l" rtl="0">
              <a:lnSpc>
                <a:spcPct val="80000"/>
              </a:lnSpc>
              <a:spcBef>
                <a:spcPts val="0"/>
              </a:spcBef>
              <a:spcAft>
                <a:spcPts val="0"/>
              </a:spcAft>
              <a:buClr>
                <a:schemeClr val="dk1"/>
              </a:buClr>
              <a:buSzPct val="100000"/>
              <a:buFont typeface="PT Serif"/>
              <a:buChar char="•"/>
            </a:pPr>
            <a:r>
              <a:rPr lang="en-US" sz="2513">
                <a:solidFill>
                  <a:schemeClr val="dk1"/>
                </a:solidFill>
                <a:latin typeface="PT Serif"/>
                <a:ea typeface="PT Serif"/>
                <a:cs typeface="PT Serif"/>
                <a:sym typeface="PT Serif"/>
              </a:rPr>
              <a:t>Low income/ homeless</a:t>
            </a:r>
            <a:endParaRPr sz="2513">
              <a:solidFill>
                <a:schemeClr val="dk1"/>
              </a:solidFill>
              <a:latin typeface="PT Serif"/>
              <a:ea typeface="PT Serif"/>
              <a:cs typeface="PT Serif"/>
              <a:sym typeface="PT Serif"/>
            </a:endParaRPr>
          </a:p>
          <a:p>
            <a:pPr marL="685800" lvl="0" indent="0" algn="l" rtl="0">
              <a:lnSpc>
                <a:spcPct val="80000"/>
              </a:lnSpc>
              <a:spcBef>
                <a:spcPts val="0"/>
              </a:spcBef>
              <a:spcAft>
                <a:spcPts val="0"/>
              </a:spcAft>
              <a:buClr>
                <a:schemeClr val="dk1"/>
              </a:buClr>
              <a:buSzPts val="545"/>
              <a:buFont typeface="Arial"/>
              <a:buNone/>
            </a:pPr>
            <a:endParaRPr sz="2513">
              <a:solidFill>
                <a:schemeClr val="dk1"/>
              </a:solidFill>
              <a:latin typeface="PT Serif"/>
              <a:ea typeface="PT Serif"/>
              <a:cs typeface="PT Serif"/>
              <a:sym typeface="PT Serif"/>
            </a:endParaRPr>
          </a:p>
          <a:p>
            <a:pPr marL="742950" lvl="1" indent="-276972" algn="l" rtl="0">
              <a:lnSpc>
                <a:spcPct val="80000"/>
              </a:lnSpc>
              <a:spcBef>
                <a:spcPts val="500"/>
              </a:spcBef>
              <a:spcAft>
                <a:spcPts val="0"/>
              </a:spcAft>
              <a:buClr>
                <a:schemeClr val="dk1"/>
              </a:buClr>
              <a:buSzPct val="100000"/>
              <a:buFont typeface="PT Serif"/>
              <a:buChar char="•"/>
            </a:pPr>
            <a:r>
              <a:rPr lang="en-US" sz="2513">
                <a:solidFill>
                  <a:schemeClr val="dk1"/>
                </a:solidFill>
                <a:latin typeface="PT Serif"/>
                <a:ea typeface="PT Serif"/>
                <a:cs typeface="PT Serif"/>
                <a:sym typeface="PT Serif"/>
              </a:rPr>
              <a:t>Individuals with pharmacological dependency </a:t>
            </a:r>
            <a:endParaRPr sz="2513">
              <a:solidFill>
                <a:schemeClr val="dk1"/>
              </a:solidFill>
              <a:latin typeface="PT Serif"/>
              <a:ea typeface="PT Serif"/>
              <a:cs typeface="PT Serif"/>
              <a:sym typeface="PT Serif"/>
            </a:endParaRPr>
          </a:p>
          <a:p>
            <a:pPr marL="685800" lvl="0" indent="0" algn="l" rtl="0">
              <a:lnSpc>
                <a:spcPct val="80000"/>
              </a:lnSpc>
              <a:spcBef>
                <a:spcPts val="500"/>
              </a:spcBef>
              <a:spcAft>
                <a:spcPts val="0"/>
              </a:spcAft>
              <a:buClr>
                <a:schemeClr val="dk1"/>
              </a:buClr>
              <a:buSzPts val="545"/>
              <a:buFont typeface="Arial"/>
              <a:buNone/>
            </a:pPr>
            <a:endParaRPr sz="2513">
              <a:solidFill>
                <a:schemeClr val="dk1"/>
              </a:solidFill>
              <a:latin typeface="PT Serif"/>
              <a:ea typeface="PT Serif"/>
              <a:cs typeface="PT Serif"/>
              <a:sym typeface="PT Serif"/>
            </a:endParaRPr>
          </a:p>
          <a:p>
            <a:pPr marL="742950" lvl="1" indent="-276972" algn="l" rtl="0">
              <a:lnSpc>
                <a:spcPct val="80000"/>
              </a:lnSpc>
              <a:spcBef>
                <a:spcPts val="500"/>
              </a:spcBef>
              <a:spcAft>
                <a:spcPts val="0"/>
              </a:spcAft>
              <a:buClr>
                <a:schemeClr val="dk1"/>
              </a:buClr>
              <a:buSzPct val="100000"/>
              <a:buFont typeface="PT Serif"/>
              <a:buChar char="•"/>
            </a:pPr>
            <a:r>
              <a:rPr lang="en-US" sz="2513">
                <a:solidFill>
                  <a:schemeClr val="dk1"/>
                </a:solidFill>
                <a:latin typeface="PT Serif"/>
                <a:ea typeface="PT Serif"/>
                <a:cs typeface="PT Serif"/>
                <a:sym typeface="PT Serif"/>
              </a:rPr>
              <a:t>Chronic conditions/ injuries</a:t>
            </a:r>
            <a:endParaRPr sz="2513">
              <a:solidFill>
                <a:schemeClr val="dk1"/>
              </a:solidFill>
              <a:latin typeface="PT Serif"/>
              <a:ea typeface="PT Serif"/>
              <a:cs typeface="PT Serif"/>
              <a:sym typeface="PT Serif"/>
            </a:endParaRPr>
          </a:p>
          <a:p>
            <a:pPr marL="685800" lvl="0" indent="0" algn="l" rtl="0">
              <a:lnSpc>
                <a:spcPct val="80000"/>
              </a:lnSpc>
              <a:spcBef>
                <a:spcPts val="500"/>
              </a:spcBef>
              <a:spcAft>
                <a:spcPts val="0"/>
              </a:spcAft>
              <a:buClr>
                <a:schemeClr val="dk1"/>
              </a:buClr>
              <a:buSzPts val="545"/>
              <a:buFont typeface="Arial"/>
              <a:buNone/>
            </a:pPr>
            <a:endParaRPr sz="2513">
              <a:solidFill>
                <a:schemeClr val="dk1"/>
              </a:solidFill>
              <a:latin typeface="PT Serif"/>
              <a:ea typeface="PT Serif"/>
              <a:cs typeface="PT Serif"/>
              <a:sym typeface="PT Serif"/>
            </a:endParaRPr>
          </a:p>
          <a:p>
            <a:pPr marL="742950" lvl="1" indent="-276972" algn="l" rtl="0">
              <a:lnSpc>
                <a:spcPct val="80000"/>
              </a:lnSpc>
              <a:spcBef>
                <a:spcPts val="500"/>
              </a:spcBef>
              <a:spcAft>
                <a:spcPts val="0"/>
              </a:spcAft>
              <a:buClr>
                <a:schemeClr val="dk1"/>
              </a:buClr>
              <a:buSzPct val="100000"/>
              <a:buFont typeface="PT Serif"/>
              <a:buChar char="•"/>
            </a:pPr>
            <a:r>
              <a:rPr lang="en-US" sz="2513">
                <a:solidFill>
                  <a:schemeClr val="dk1"/>
                </a:solidFill>
                <a:latin typeface="PT Serif"/>
                <a:ea typeface="PT Serif"/>
                <a:cs typeface="PT Serif"/>
                <a:sym typeface="PT Serif"/>
              </a:rPr>
              <a:t>Limited English proficiency</a:t>
            </a:r>
            <a:endParaRPr sz="2513">
              <a:solidFill>
                <a:schemeClr val="dk1"/>
              </a:solidFill>
              <a:latin typeface="PT Serif"/>
              <a:ea typeface="PT Serif"/>
              <a:cs typeface="PT Serif"/>
              <a:sym typeface="PT Serif"/>
            </a:endParaRPr>
          </a:p>
          <a:p>
            <a:pPr marL="685800" lvl="0" indent="0" algn="l" rtl="0">
              <a:lnSpc>
                <a:spcPct val="80000"/>
              </a:lnSpc>
              <a:spcBef>
                <a:spcPts val="500"/>
              </a:spcBef>
              <a:spcAft>
                <a:spcPts val="0"/>
              </a:spcAft>
              <a:buClr>
                <a:schemeClr val="dk1"/>
              </a:buClr>
              <a:buSzPts val="545"/>
              <a:buFont typeface="Arial"/>
              <a:buNone/>
            </a:pPr>
            <a:endParaRPr sz="2513">
              <a:solidFill>
                <a:schemeClr val="dk1"/>
              </a:solidFill>
              <a:latin typeface="PT Serif"/>
              <a:ea typeface="PT Serif"/>
              <a:cs typeface="PT Serif"/>
              <a:sym typeface="PT Serif"/>
            </a:endParaRPr>
          </a:p>
          <a:p>
            <a:pPr marL="742950" lvl="1" indent="-276972" algn="l" rtl="0">
              <a:lnSpc>
                <a:spcPct val="80000"/>
              </a:lnSpc>
              <a:spcBef>
                <a:spcPts val="500"/>
              </a:spcBef>
              <a:spcAft>
                <a:spcPts val="0"/>
              </a:spcAft>
              <a:buClr>
                <a:schemeClr val="dk1"/>
              </a:buClr>
              <a:buSzPct val="100000"/>
              <a:buFont typeface="PT Serif"/>
              <a:buChar char="•"/>
            </a:pPr>
            <a:r>
              <a:rPr lang="en-US" sz="2513">
                <a:solidFill>
                  <a:schemeClr val="dk1"/>
                </a:solidFill>
                <a:latin typeface="PT Serif"/>
                <a:ea typeface="PT Serif"/>
                <a:cs typeface="PT Serif"/>
                <a:sym typeface="PT Serif"/>
              </a:rPr>
              <a:t>Transportation disadvantaged </a:t>
            </a:r>
            <a:endParaRPr sz="2513">
              <a:solidFill>
                <a:schemeClr val="dk1"/>
              </a:solidFill>
              <a:latin typeface="PT Serif"/>
              <a:ea typeface="PT Serif"/>
              <a:cs typeface="PT Serif"/>
              <a:sym typeface="PT Serif"/>
            </a:endParaRPr>
          </a:p>
          <a:p>
            <a:pPr marL="685800" lvl="0" indent="0" algn="l" rtl="0">
              <a:lnSpc>
                <a:spcPct val="80000"/>
              </a:lnSpc>
              <a:spcBef>
                <a:spcPts val="500"/>
              </a:spcBef>
              <a:spcAft>
                <a:spcPts val="0"/>
              </a:spcAft>
              <a:buClr>
                <a:schemeClr val="dk1"/>
              </a:buClr>
              <a:buSzPts val="545"/>
              <a:buFont typeface="Arial"/>
              <a:buNone/>
            </a:pPr>
            <a:endParaRPr sz="2513">
              <a:solidFill>
                <a:schemeClr val="dk1"/>
              </a:solidFill>
              <a:latin typeface="PT Serif"/>
              <a:ea typeface="PT Serif"/>
              <a:cs typeface="PT Serif"/>
              <a:sym typeface="PT Serif"/>
            </a:endParaRPr>
          </a:p>
          <a:p>
            <a:pPr marL="742950" lvl="1" indent="-276972" algn="l" rtl="0">
              <a:lnSpc>
                <a:spcPct val="80000"/>
              </a:lnSpc>
              <a:spcBef>
                <a:spcPts val="500"/>
              </a:spcBef>
              <a:spcAft>
                <a:spcPts val="0"/>
              </a:spcAft>
              <a:buClr>
                <a:schemeClr val="dk1"/>
              </a:buClr>
              <a:buSzPct val="100000"/>
              <a:buFont typeface="PT Serif"/>
              <a:buChar char="•"/>
            </a:pPr>
            <a:r>
              <a:rPr lang="en-US" sz="2513">
                <a:solidFill>
                  <a:schemeClr val="dk1"/>
                </a:solidFill>
                <a:latin typeface="PT Serif"/>
                <a:ea typeface="PT Serif"/>
                <a:cs typeface="PT Serif"/>
                <a:sym typeface="PT Serif"/>
              </a:rPr>
              <a:t>Expanded Disability definition: </a:t>
            </a:r>
            <a:endParaRPr sz="2513">
              <a:solidFill>
                <a:schemeClr val="dk1"/>
              </a:solidFill>
              <a:latin typeface="PT Serif"/>
              <a:ea typeface="PT Serif"/>
              <a:cs typeface="PT Serif"/>
              <a:sym typeface="PT Serif"/>
            </a:endParaRPr>
          </a:p>
          <a:p>
            <a:pPr marL="1200150" lvl="2" indent="-302372" algn="l" rtl="0">
              <a:lnSpc>
                <a:spcPct val="80000"/>
              </a:lnSpc>
              <a:spcBef>
                <a:spcPts val="500"/>
              </a:spcBef>
              <a:spcAft>
                <a:spcPts val="0"/>
              </a:spcAft>
              <a:buClr>
                <a:schemeClr val="dk1"/>
              </a:buClr>
              <a:buSzPct val="100000"/>
              <a:buFont typeface="PT Serif"/>
              <a:buChar char="•"/>
            </a:pPr>
            <a:r>
              <a:rPr lang="en-US" sz="2513">
                <a:solidFill>
                  <a:schemeClr val="dk1"/>
                </a:solidFill>
                <a:latin typeface="PT Serif"/>
                <a:ea typeface="PT Serif"/>
                <a:cs typeface="PT Serif"/>
                <a:sym typeface="PT Serif"/>
              </a:rPr>
              <a:t>includes the broadest group of people who benefit from physical, communication, and program access; it includes people who have access and functional needs, may or may not meet civil rights law definitions, are part of other diverse and sometimes conflicting definitions of disability. </a:t>
            </a:r>
            <a:endParaRPr sz="2513">
              <a:solidFill>
                <a:schemeClr val="dk1"/>
              </a:solidFill>
              <a:latin typeface="PT Serif"/>
              <a:ea typeface="PT Serif"/>
              <a:cs typeface="PT Serif"/>
              <a:sym typeface="PT Serif"/>
            </a:endParaRPr>
          </a:p>
          <a:p>
            <a:pPr marL="0" lvl="0" indent="0" algn="l" rtl="0">
              <a:lnSpc>
                <a:spcPct val="80000"/>
              </a:lnSpc>
              <a:spcBef>
                <a:spcPts val="1000"/>
              </a:spcBef>
              <a:spcAft>
                <a:spcPts val="0"/>
              </a:spcAft>
              <a:buClr>
                <a:schemeClr val="dk1"/>
              </a:buClr>
              <a:buSzPct val="93902"/>
              <a:buFont typeface="Arial"/>
              <a:buNone/>
            </a:pPr>
            <a:endParaRPr sz="1640">
              <a:solidFill>
                <a:schemeClr val="dk1"/>
              </a:solidFill>
              <a:latin typeface="PT Serif"/>
              <a:ea typeface="PT Serif"/>
              <a:cs typeface="PT Serif"/>
              <a:sym typeface="PT Serif"/>
            </a:endParaRPr>
          </a:p>
          <a:p>
            <a:pPr marL="0" lvl="0" indent="0" algn="ctr" rtl="0">
              <a:spcBef>
                <a:spcPts val="0"/>
              </a:spcBef>
              <a:spcAft>
                <a:spcPts val="0"/>
              </a:spcAft>
              <a:buNone/>
            </a:pPr>
            <a:endParaRPr/>
          </a:p>
        </p:txBody>
      </p:sp>
      <p:sp>
        <p:nvSpPr>
          <p:cNvPr id="85" name="Google Shape;85;p16"/>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86" name="Google Shape;86;p16" descr="1,100+ Diverse Community Disability Illustrations, Royalty-Free Vector  Graphics &amp; Clip Art - iStock"/>
          <p:cNvPicPr preferRelativeResize="0"/>
          <p:nvPr/>
        </p:nvPicPr>
        <p:blipFill rotWithShape="1">
          <a:blip r:embed="rId3">
            <a:alphaModFix/>
          </a:blip>
          <a:srcRect/>
          <a:stretch/>
        </p:blipFill>
        <p:spPr>
          <a:xfrm>
            <a:off x="6624708" y="2201618"/>
            <a:ext cx="4802024" cy="145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ctrTitle"/>
          </p:nvPr>
        </p:nvSpPr>
        <p:spPr>
          <a:xfrm>
            <a:off x="1399575" y="43811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Tips for Preparedness</a:t>
            </a:r>
            <a:endParaRPr/>
          </a:p>
        </p:txBody>
      </p:sp>
      <p:sp>
        <p:nvSpPr>
          <p:cNvPr id="93" name="Google Shape;93;p17"/>
          <p:cNvSpPr txBox="1">
            <a:spLocks noGrp="1"/>
          </p:cNvSpPr>
          <p:nvPr>
            <p:ph type="subTitle" idx="1"/>
          </p:nvPr>
        </p:nvSpPr>
        <p:spPr>
          <a:xfrm>
            <a:off x="2435400" y="3587825"/>
            <a:ext cx="7013400" cy="1830300"/>
          </a:xfrm>
          <a:prstGeom prst="rect">
            <a:avLst/>
          </a:prstGeom>
        </p:spPr>
        <p:txBody>
          <a:bodyPr spcFirstLastPara="1" wrap="square" lIns="91425" tIns="45700" rIns="91425" bIns="45700" anchor="t" anchorCtr="0">
            <a:normAutofit lnSpcReduction="10000"/>
          </a:bodyPr>
          <a:lstStyle/>
          <a:p>
            <a:pPr marL="457200" lvl="0" indent="-381000" algn="l" rtl="0">
              <a:spcBef>
                <a:spcPts val="1000"/>
              </a:spcBef>
              <a:spcAft>
                <a:spcPts val="0"/>
              </a:spcAft>
              <a:buSzPts val="2400"/>
              <a:buFont typeface="PT Serif"/>
              <a:buAutoNum type="arabicPeriod"/>
            </a:pPr>
            <a:r>
              <a:rPr lang="en-US">
                <a:latin typeface="PT Serif"/>
                <a:ea typeface="PT Serif"/>
                <a:cs typeface="PT Serif"/>
                <a:sym typeface="PT Serif"/>
              </a:rPr>
              <a:t>Stay Informed</a:t>
            </a:r>
            <a:endParaRPr>
              <a:latin typeface="PT Serif"/>
              <a:ea typeface="PT Serif"/>
              <a:cs typeface="PT Serif"/>
              <a:sym typeface="PT Serif"/>
            </a:endParaRPr>
          </a:p>
          <a:p>
            <a:pPr marL="457200" lvl="0" indent="-381000" algn="l" rtl="0">
              <a:spcBef>
                <a:spcPts val="0"/>
              </a:spcBef>
              <a:spcAft>
                <a:spcPts val="0"/>
              </a:spcAft>
              <a:buSzPts val="2400"/>
              <a:buFont typeface="PT Serif"/>
              <a:buAutoNum type="arabicPeriod"/>
            </a:pPr>
            <a:r>
              <a:rPr lang="en-US">
                <a:latin typeface="PT Serif"/>
                <a:ea typeface="PT Serif"/>
                <a:cs typeface="PT Serif"/>
                <a:sym typeface="PT Serif"/>
              </a:rPr>
              <a:t>Know your hazards in your area</a:t>
            </a:r>
            <a:endParaRPr>
              <a:latin typeface="PT Serif"/>
              <a:ea typeface="PT Serif"/>
              <a:cs typeface="PT Serif"/>
              <a:sym typeface="PT Serif"/>
            </a:endParaRPr>
          </a:p>
          <a:p>
            <a:pPr marL="457200" lvl="0" indent="-381000" algn="l" rtl="0">
              <a:spcBef>
                <a:spcPts val="0"/>
              </a:spcBef>
              <a:spcAft>
                <a:spcPts val="0"/>
              </a:spcAft>
              <a:buSzPts val="2400"/>
              <a:buFont typeface="PT Serif"/>
              <a:buAutoNum type="arabicPeriod"/>
            </a:pPr>
            <a:r>
              <a:rPr lang="en-US">
                <a:latin typeface="PT Serif"/>
                <a:ea typeface="PT Serif"/>
                <a:cs typeface="PT Serif"/>
                <a:sym typeface="PT Serif"/>
              </a:rPr>
              <a:t>Make a plan</a:t>
            </a:r>
            <a:endParaRPr>
              <a:latin typeface="PT Serif"/>
              <a:ea typeface="PT Serif"/>
              <a:cs typeface="PT Serif"/>
              <a:sym typeface="PT Serif"/>
            </a:endParaRPr>
          </a:p>
          <a:p>
            <a:pPr marL="457200" lvl="0" indent="-381000" algn="l" rtl="0">
              <a:spcBef>
                <a:spcPts val="0"/>
              </a:spcBef>
              <a:spcAft>
                <a:spcPts val="0"/>
              </a:spcAft>
              <a:buSzPts val="2400"/>
              <a:buFont typeface="PT Serif"/>
              <a:buAutoNum type="arabicPeriod"/>
            </a:pPr>
            <a:r>
              <a:rPr lang="en-US">
                <a:latin typeface="PT Serif"/>
                <a:ea typeface="PT Serif"/>
                <a:cs typeface="PT Serif"/>
                <a:sym typeface="PT Serif"/>
              </a:rPr>
              <a:t>Grab list/ go bag items</a:t>
            </a:r>
            <a:endParaRPr>
              <a:latin typeface="PT Serif"/>
              <a:ea typeface="PT Serif"/>
              <a:cs typeface="PT Serif"/>
              <a:sym typeface="PT Serif"/>
            </a:endParaRPr>
          </a:p>
          <a:p>
            <a:pPr marL="0" lvl="0" indent="0" algn="l" rtl="0">
              <a:spcBef>
                <a:spcPts val="1000"/>
              </a:spcBef>
              <a:spcAft>
                <a:spcPts val="0"/>
              </a:spcAft>
              <a:buNone/>
            </a:pPr>
            <a:endParaRPr/>
          </a:p>
        </p:txBody>
      </p:sp>
      <p:sp>
        <p:nvSpPr>
          <p:cNvPr id="94" name="Google Shape;94;p17"/>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01" name="Google Shape;101;p18"/>
          <p:cNvSpPr txBox="1"/>
          <p:nvPr/>
        </p:nvSpPr>
        <p:spPr>
          <a:xfrm>
            <a:off x="1513500" y="465225"/>
            <a:ext cx="9330600" cy="600300"/>
          </a:xfrm>
          <a:prstGeom prst="rect">
            <a:avLst/>
          </a:prstGeom>
          <a:noFill/>
          <a:ln>
            <a:noFill/>
          </a:ln>
        </p:spPr>
        <p:txBody>
          <a:bodyPr spcFirstLastPara="1" wrap="square" lIns="91425" tIns="91425" rIns="91425" bIns="91425" anchor="t" anchorCtr="0">
            <a:spAutoFit/>
          </a:bodyPr>
          <a:lstStyle/>
          <a:p>
            <a:pPr marL="457200" lvl="0" indent="-419100" algn="ctr" rtl="0">
              <a:lnSpc>
                <a:spcPct val="90000"/>
              </a:lnSpc>
              <a:spcBef>
                <a:spcPts val="0"/>
              </a:spcBef>
              <a:spcAft>
                <a:spcPts val="0"/>
              </a:spcAft>
              <a:buSzPts val="3000"/>
              <a:buFont typeface="PT Serif"/>
              <a:buAutoNum type="arabicPeriod"/>
            </a:pPr>
            <a:r>
              <a:rPr lang="en-US" sz="3000">
                <a:latin typeface="PT Serif"/>
                <a:ea typeface="PT Serif"/>
                <a:cs typeface="PT Serif"/>
                <a:sym typeface="PT Serif"/>
              </a:rPr>
              <a:t>Stay Informed</a:t>
            </a:r>
            <a:endParaRPr sz="3000">
              <a:latin typeface="PT Serif"/>
              <a:ea typeface="PT Serif"/>
              <a:cs typeface="PT Serif"/>
              <a:sym typeface="PT Serif"/>
            </a:endParaRPr>
          </a:p>
        </p:txBody>
      </p:sp>
      <p:sp>
        <p:nvSpPr>
          <p:cNvPr id="102" name="Google Shape;102;p18"/>
          <p:cNvSpPr txBox="1"/>
          <p:nvPr/>
        </p:nvSpPr>
        <p:spPr>
          <a:xfrm>
            <a:off x="4013000" y="1808800"/>
            <a:ext cx="4983300" cy="2747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T Serif"/>
              <a:buChar char="●"/>
            </a:pPr>
            <a:r>
              <a:rPr lang="en-US" sz="2400">
                <a:latin typeface="PT Serif"/>
                <a:ea typeface="PT Serif"/>
                <a:cs typeface="PT Serif"/>
                <a:sym typeface="PT Serif"/>
              </a:rPr>
              <a:t>Sign up for</a:t>
            </a:r>
            <a:r>
              <a:rPr lang="en-US" sz="2400" u="sng">
                <a:solidFill>
                  <a:schemeClr val="hlink"/>
                </a:solidFill>
                <a:latin typeface="PT Serif"/>
                <a:ea typeface="PT Serif"/>
                <a:cs typeface="PT Serif"/>
                <a:sym typeface="PT Serif"/>
                <a:hlinkClick r:id="rId3"/>
              </a:rPr>
              <a:t> BoCo Alert</a:t>
            </a:r>
            <a:endParaRPr sz="2400">
              <a:solidFill>
                <a:schemeClr val="dk1"/>
              </a:solidFill>
              <a:latin typeface="PT Serif"/>
              <a:ea typeface="PT Serif"/>
              <a:cs typeface="PT Serif"/>
              <a:sym typeface="PT Serif"/>
            </a:endParaRPr>
          </a:p>
          <a:p>
            <a:pPr marL="457200" lvl="0" indent="0" algn="l" rtl="0">
              <a:spcBef>
                <a:spcPts val="0"/>
              </a:spcBef>
              <a:spcAft>
                <a:spcPts val="0"/>
              </a:spcAft>
              <a:buNone/>
            </a:pPr>
            <a:endParaRPr sz="2400">
              <a:solidFill>
                <a:schemeClr val="dk1"/>
              </a:solidFill>
              <a:latin typeface="PT Serif"/>
              <a:ea typeface="PT Serif"/>
              <a:cs typeface="PT Serif"/>
              <a:sym typeface="PT Serif"/>
            </a:endParaRPr>
          </a:p>
          <a:p>
            <a:pPr marL="457200" lvl="0" indent="-381000" algn="l" rtl="0">
              <a:spcBef>
                <a:spcPts val="0"/>
              </a:spcBef>
              <a:spcAft>
                <a:spcPts val="0"/>
              </a:spcAft>
              <a:buClr>
                <a:schemeClr val="dk1"/>
              </a:buClr>
              <a:buSzPts val="2400"/>
              <a:buFont typeface="PT Serif"/>
              <a:buChar char="●"/>
            </a:pPr>
            <a:r>
              <a:rPr lang="en-US" sz="2400" u="sng">
                <a:solidFill>
                  <a:schemeClr val="hlink"/>
                </a:solidFill>
                <a:latin typeface="PT Serif"/>
                <a:ea typeface="PT Serif"/>
                <a:cs typeface="PT Serif"/>
                <a:sym typeface="PT Serif"/>
                <a:hlinkClick r:id="rId4"/>
              </a:rPr>
              <a:t>NOAA Weather Radio</a:t>
            </a:r>
            <a:endParaRPr sz="2400">
              <a:solidFill>
                <a:schemeClr val="dk1"/>
              </a:solidFill>
              <a:latin typeface="PT Serif"/>
              <a:ea typeface="PT Serif"/>
              <a:cs typeface="PT Serif"/>
              <a:sym typeface="PT Serif"/>
            </a:endParaRPr>
          </a:p>
          <a:p>
            <a:pPr marL="457200" lvl="0" indent="0" algn="l" rtl="0">
              <a:spcBef>
                <a:spcPts val="0"/>
              </a:spcBef>
              <a:spcAft>
                <a:spcPts val="0"/>
              </a:spcAft>
              <a:buNone/>
            </a:pPr>
            <a:r>
              <a:rPr lang="en-US" sz="2400">
                <a:solidFill>
                  <a:schemeClr val="dk1"/>
                </a:solidFill>
                <a:latin typeface="PT Serif"/>
                <a:ea typeface="PT Serif"/>
                <a:cs typeface="PT Serif"/>
                <a:sym typeface="PT Serif"/>
              </a:rPr>
              <a:t>(Radio Frequencies 162.550)</a:t>
            </a:r>
            <a:endParaRPr sz="2400">
              <a:solidFill>
                <a:schemeClr val="dk1"/>
              </a:solidFill>
              <a:latin typeface="PT Serif"/>
              <a:ea typeface="PT Serif"/>
              <a:cs typeface="PT Serif"/>
              <a:sym typeface="PT Serif"/>
            </a:endParaRPr>
          </a:p>
          <a:p>
            <a:pPr marL="457200" lvl="0" indent="0" algn="l" rtl="0">
              <a:spcBef>
                <a:spcPts val="0"/>
              </a:spcBef>
              <a:spcAft>
                <a:spcPts val="0"/>
              </a:spcAft>
              <a:buNone/>
            </a:pPr>
            <a:endParaRPr sz="2400">
              <a:solidFill>
                <a:schemeClr val="dk1"/>
              </a:solidFill>
              <a:latin typeface="PT Serif"/>
              <a:ea typeface="PT Serif"/>
              <a:cs typeface="PT Serif"/>
              <a:sym typeface="PT Serif"/>
            </a:endParaRPr>
          </a:p>
          <a:p>
            <a:pPr marL="457200" lvl="0" indent="-381000" algn="l" rtl="0">
              <a:spcBef>
                <a:spcPts val="0"/>
              </a:spcBef>
              <a:spcAft>
                <a:spcPts val="0"/>
              </a:spcAft>
              <a:buClr>
                <a:schemeClr val="dk1"/>
              </a:buClr>
              <a:buSzPts val="2400"/>
              <a:buFont typeface="PT Serif"/>
              <a:buChar char="●"/>
            </a:pPr>
            <a:r>
              <a:rPr lang="en-US" sz="2400">
                <a:solidFill>
                  <a:schemeClr val="dk1"/>
                </a:solidFill>
                <a:latin typeface="PT Serif"/>
                <a:ea typeface="PT Serif"/>
                <a:cs typeface="PT Serif"/>
                <a:sym typeface="PT Serif"/>
              </a:rPr>
              <a:t>Personal Risk Assessment </a:t>
            </a:r>
            <a:endParaRPr sz="2400">
              <a:solidFill>
                <a:schemeClr val="dk1"/>
              </a:solidFill>
              <a:latin typeface="PT Serif"/>
              <a:ea typeface="PT Serif"/>
              <a:cs typeface="PT Serif"/>
              <a:sym typeface="PT Serif"/>
            </a:endParaRPr>
          </a:p>
        </p:txBody>
      </p:sp>
      <p:pic>
        <p:nvPicPr>
          <p:cNvPr id="103" name="Google Shape;103;p18"/>
          <p:cNvPicPr preferRelativeResize="0"/>
          <p:nvPr/>
        </p:nvPicPr>
        <p:blipFill>
          <a:blip r:embed="rId5">
            <a:alphaModFix/>
          </a:blip>
          <a:stretch>
            <a:fillRect/>
          </a:stretch>
        </p:blipFill>
        <p:spPr>
          <a:xfrm>
            <a:off x="260400" y="690650"/>
            <a:ext cx="3587449" cy="2407100"/>
          </a:xfrm>
          <a:prstGeom prst="rect">
            <a:avLst/>
          </a:prstGeom>
          <a:noFill/>
          <a:ln>
            <a:noFill/>
          </a:ln>
        </p:spPr>
      </p:pic>
      <p:pic>
        <p:nvPicPr>
          <p:cNvPr id="104" name="Google Shape;104;p18"/>
          <p:cNvPicPr preferRelativeResize="0"/>
          <p:nvPr/>
        </p:nvPicPr>
        <p:blipFill>
          <a:blip r:embed="rId6">
            <a:alphaModFix/>
          </a:blip>
          <a:stretch>
            <a:fillRect/>
          </a:stretch>
        </p:blipFill>
        <p:spPr>
          <a:xfrm>
            <a:off x="8799000" y="3296700"/>
            <a:ext cx="2880675" cy="25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subTitle" idx="1"/>
          </p:nvPr>
        </p:nvSpPr>
        <p:spPr>
          <a:xfrm>
            <a:off x="1436575" y="726775"/>
            <a:ext cx="9144000" cy="3858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latin typeface="PT Serif"/>
                <a:ea typeface="PT Serif"/>
                <a:cs typeface="PT Serif"/>
                <a:sym typeface="PT Serif"/>
              </a:rPr>
              <a:t>Where do you typically receive information when there is a disaster? </a:t>
            </a: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Landline phone</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Cell phone - call or text</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TV or Radio</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App</a:t>
            </a:r>
            <a:endParaRPr>
              <a:latin typeface="PT Serif"/>
              <a:ea typeface="PT Serif"/>
              <a:cs typeface="PT Serif"/>
              <a:sym typeface="PT Serif"/>
            </a:endParaRPr>
          </a:p>
        </p:txBody>
      </p:sp>
      <p:sp>
        <p:nvSpPr>
          <p:cNvPr id="111" name="Google Shape;111;p19"/>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subTitle" idx="1"/>
          </p:nvPr>
        </p:nvSpPr>
        <p:spPr>
          <a:xfrm>
            <a:off x="1436575" y="726775"/>
            <a:ext cx="9144000" cy="3858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latin typeface="PT Serif"/>
                <a:ea typeface="PT Serif"/>
                <a:cs typeface="PT Serif"/>
                <a:sym typeface="PT Serif"/>
              </a:rPr>
              <a:t>Dependent on the hazard or emergency happening- many lifelines can be affected such as; </a:t>
            </a:r>
            <a:endParaRPr>
              <a:latin typeface="PT Serif"/>
              <a:ea typeface="PT Serif"/>
              <a:cs typeface="PT Serif"/>
              <a:sym typeface="PT Serif"/>
            </a:endParaRPr>
          </a:p>
          <a:p>
            <a:pPr marL="0" lvl="0" indent="0" algn="l" rtl="0">
              <a:spcBef>
                <a:spcPts val="1000"/>
              </a:spcBef>
              <a:spcAft>
                <a:spcPts val="0"/>
              </a:spcAft>
              <a:buNone/>
            </a:pPr>
            <a:endParaRPr>
              <a:latin typeface="PT Serif"/>
              <a:ea typeface="PT Serif"/>
              <a:cs typeface="PT Serif"/>
              <a:sym typeface="PT Serif"/>
            </a:endParaRPr>
          </a:p>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Power</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Communication/Technology</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Equipment</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Transportation</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Infrastructure</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Access</a:t>
            </a:r>
            <a:endParaRPr>
              <a:latin typeface="PT Serif"/>
              <a:ea typeface="PT Serif"/>
              <a:cs typeface="PT Serif"/>
              <a:sym typeface="PT Serif"/>
            </a:endParaRPr>
          </a:p>
        </p:txBody>
      </p:sp>
      <p:sp>
        <p:nvSpPr>
          <p:cNvPr id="118" name="Google Shape;118;p20"/>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ctrTitle"/>
          </p:nvPr>
        </p:nvSpPr>
        <p:spPr>
          <a:xfrm>
            <a:off x="835200" y="147148"/>
            <a:ext cx="9144000" cy="810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000">
                <a:solidFill>
                  <a:schemeClr val="dk1"/>
                </a:solidFill>
                <a:latin typeface="PT Serif"/>
                <a:ea typeface="PT Serif"/>
                <a:cs typeface="PT Serif"/>
                <a:sym typeface="PT Serif"/>
              </a:rPr>
              <a:t>2. Know the hazards in your area</a:t>
            </a:r>
            <a:endParaRPr sz="3000">
              <a:solidFill>
                <a:schemeClr val="dk1"/>
              </a:solidFill>
              <a:latin typeface="PT Serif"/>
              <a:ea typeface="PT Serif"/>
              <a:cs typeface="PT Serif"/>
              <a:sym typeface="PT Serif"/>
            </a:endParaRPr>
          </a:p>
        </p:txBody>
      </p:sp>
      <p:sp>
        <p:nvSpPr>
          <p:cNvPr id="125" name="Google Shape;125;p21"/>
          <p:cNvSpPr txBox="1">
            <a:spLocks noGrp="1"/>
          </p:cNvSpPr>
          <p:nvPr>
            <p:ph type="subTitle" idx="1"/>
          </p:nvPr>
        </p:nvSpPr>
        <p:spPr>
          <a:xfrm>
            <a:off x="835200" y="957750"/>
            <a:ext cx="7103100" cy="29451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Font typeface="PT Serif"/>
              <a:buChar char="●"/>
            </a:pPr>
            <a:r>
              <a:rPr lang="en-US">
                <a:latin typeface="PT Serif"/>
                <a:ea typeface="PT Serif"/>
                <a:cs typeface="PT Serif"/>
                <a:sym typeface="PT Serif"/>
              </a:rPr>
              <a:t>Wildfires</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Winter Storms</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Red Flag Warnings/ Wind</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Thunderstorms/ Lightning</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Flooding</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Landslides</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Drought</a:t>
            </a:r>
            <a:endParaRPr>
              <a:latin typeface="PT Serif"/>
              <a:ea typeface="PT Serif"/>
              <a:cs typeface="PT Serif"/>
              <a:sym typeface="PT Serif"/>
            </a:endParaRPr>
          </a:p>
          <a:p>
            <a:pPr marL="457200" lvl="0" indent="-381000" algn="l" rtl="0">
              <a:spcBef>
                <a:spcPts val="0"/>
              </a:spcBef>
              <a:spcAft>
                <a:spcPts val="0"/>
              </a:spcAft>
              <a:buSzPts val="2400"/>
              <a:buFont typeface="PT Serif"/>
              <a:buChar char="●"/>
            </a:pPr>
            <a:r>
              <a:rPr lang="en-US">
                <a:latin typeface="PT Serif"/>
                <a:ea typeface="PT Serif"/>
                <a:cs typeface="PT Serif"/>
                <a:sym typeface="PT Serif"/>
              </a:rPr>
              <a:t>Tornado</a:t>
            </a:r>
            <a:endParaRPr>
              <a:latin typeface="PT Serif"/>
              <a:ea typeface="PT Serif"/>
              <a:cs typeface="PT Serif"/>
              <a:sym typeface="PT Serif"/>
            </a:endParaRPr>
          </a:p>
        </p:txBody>
      </p:sp>
      <p:sp>
        <p:nvSpPr>
          <p:cNvPr id="126" name="Google Shape;126;p21"/>
          <p:cNvSpPr txBox="1">
            <a:spLocks noGrp="1"/>
          </p:cNvSpPr>
          <p:nvPr>
            <p:ph type="sldNum" idx="12"/>
          </p:nvPr>
        </p:nvSpPr>
        <p:spPr>
          <a:xfrm>
            <a:off x="9448800" y="6511798"/>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27" name="Google Shape;127;p21"/>
          <p:cNvPicPr preferRelativeResize="0"/>
          <p:nvPr/>
        </p:nvPicPr>
        <p:blipFill>
          <a:blip r:embed="rId3">
            <a:alphaModFix/>
          </a:blip>
          <a:stretch>
            <a:fillRect/>
          </a:stretch>
        </p:blipFill>
        <p:spPr>
          <a:xfrm>
            <a:off x="7762875" y="957760"/>
            <a:ext cx="3724275" cy="2486025"/>
          </a:xfrm>
          <a:prstGeom prst="rect">
            <a:avLst/>
          </a:prstGeom>
          <a:noFill/>
          <a:ln>
            <a:noFill/>
          </a:ln>
        </p:spPr>
      </p:pic>
      <p:pic>
        <p:nvPicPr>
          <p:cNvPr id="128" name="Google Shape;128;p21"/>
          <p:cNvPicPr preferRelativeResize="0"/>
          <p:nvPr/>
        </p:nvPicPr>
        <p:blipFill>
          <a:blip r:embed="rId4">
            <a:alphaModFix/>
          </a:blip>
          <a:stretch>
            <a:fillRect/>
          </a:stretch>
        </p:blipFill>
        <p:spPr>
          <a:xfrm>
            <a:off x="4429125" y="3693685"/>
            <a:ext cx="3333750" cy="2514600"/>
          </a:xfrm>
          <a:prstGeom prst="rect">
            <a:avLst/>
          </a:prstGeom>
          <a:noFill/>
          <a:ln>
            <a:noFill/>
          </a:ln>
        </p:spPr>
      </p:pic>
      <p:pic>
        <p:nvPicPr>
          <p:cNvPr id="129" name="Google Shape;129;p21"/>
          <p:cNvPicPr preferRelativeResize="0"/>
          <p:nvPr/>
        </p:nvPicPr>
        <p:blipFill>
          <a:blip r:embed="rId5">
            <a:alphaModFix/>
          </a:blip>
          <a:stretch>
            <a:fillRect/>
          </a:stretch>
        </p:blipFill>
        <p:spPr>
          <a:xfrm>
            <a:off x="7938300" y="3766123"/>
            <a:ext cx="3524250" cy="2495550"/>
          </a:xfrm>
          <a:prstGeom prst="rect">
            <a:avLst/>
          </a:prstGeom>
          <a:noFill/>
          <a:ln>
            <a:noFill/>
          </a:ln>
        </p:spPr>
      </p:pic>
      <p:pic>
        <p:nvPicPr>
          <p:cNvPr id="130" name="Google Shape;130;p21"/>
          <p:cNvPicPr preferRelativeResize="0"/>
          <p:nvPr/>
        </p:nvPicPr>
        <p:blipFill>
          <a:blip r:embed="rId6">
            <a:alphaModFix/>
          </a:blip>
          <a:stretch>
            <a:fillRect/>
          </a:stretch>
        </p:blipFill>
        <p:spPr>
          <a:xfrm>
            <a:off x="967575" y="3693675"/>
            <a:ext cx="3286125" cy="2514600"/>
          </a:xfrm>
          <a:prstGeom prst="rect">
            <a:avLst/>
          </a:prstGeom>
          <a:noFill/>
          <a:ln>
            <a:noFill/>
          </a:ln>
        </p:spPr>
      </p:pic>
    </p:spTree>
  </p:cSld>
  <p:clrMapOvr>
    <a:masterClrMapping/>
  </p:clrMapOvr>
</p:sld>
</file>

<file path=ppt/theme/theme1.xml><?xml version="1.0" encoding="utf-8"?>
<a:theme xmlns:a="http://schemas.openxmlformats.org/drawingml/2006/main" name="Title">
  <a:themeElements>
    <a:clrScheme name="Superior">
      <a:dk1>
        <a:srgbClr val="000000"/>
      </a:dk1>
      <a:lt1>
        <a:srgbClr val="FFFFFF"/>
      </a:lt1>
      <a:dk2>
        <a:srgbClr val="44546A"/>
      </a:dk2>
      <a:lt2>
        <a:srgbClr val="E7E6E6"/>
      </a:lt2>
      <a:accent1>
        <a:srgbClr val="8F244B"/>
      </a:accent1>
      <a:accent2>
        <a:srgbClr val="767979"/>
      </a:accent2>
      <a:accent3>
        <a:srgbClr val="023B64"/>
      </a:accent3>
      <a:accent4>
        <a:srgbClr val="ECB049"/>
      </a:accent4>
      <a:accent5>
        <a:srgbClr val="D1D2A5"/>
      </a:accent5>
      <a:accent6>
        <a:srgbClr val="5867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d">
  <a:themeElements>
    <a:clrScheme name="Superior">
      <a:dk1>
        <a:srgbClr val="000000"/>
      </a:dk1>
      <a:lt1>
        <a:srgbClr val="FFFFFF"/>
      </a:lt1>
      <a:dk2>
        <a:srgbClr val="44546A"/>
      </a:dk2>
      <a:lt2>
        <a:srgbClr val="E7E6E6"/>
      </a:lt2>
      <a:accent1>
        <a:srgbClr val="8F244B"/>
      </a:accent1>
      <a:accent2>
        <a:srgbClr val="767979"/>
      </a:accent2>
      <a:accent3>
        <a:srgbClr val="023B64"/>
      </a:accent3>
      <a:accent4>
        <a:srgbClr val="ECB049"/>
      </a:accent4>
      <a:accent5>
        <a:srgbClr val="D1D2A5"/>
      </a:accent5>
      <a:accent6>
        <a:srgbClr val="5867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1253</Words>
  <Application>Microsoft Office PowerPoint</Application>
  <PresentationFormat>Widescreen</PresentationFormat>
  <Paragraphs>217</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Times New Roman</vt:lpstr>
      <vt:lpstr>PT Serif</vt:lpstr>
      <vt:lpstr>Calibri</vt:lpstr>
      <vt:lpstr>Arial</vt:lpstr>
      <vt:lpstr>Roboto</vt:lpstr>
      <vt:lpstr>Title</vt:lpstr>
      <vt:lpstr>Red</vt:lpstr>
      <vt:lpstr>Access and Functional Needs Disaster Preparedness </vt:lpstr>
      <vt:lpstr>What is Access and Functional Needs? </vt:lpstr>
      <vt:lpstr>Whole Community Inclusion  People from diverse cultures, races, and nation of origin  Children  Elderly Population  Individuals with short term and long-term disabilities   Pregnant individuals, late stage pregnancy  Living in institutionalized settings  </vt:lpstr>
      <vt:lpstr>Low income/ homeless  Individuals with pharmacological dependency   Chronic conditions/ injuries  Limited English proficiency  Transportation disadvantaged   Expanded Disability definition:  includes the broadest group of people who benefit from physical, communication, and program access; it includes people who have access and functional needs, may or may not meet civil rights law definitions, are part of other diverse and sometimes conflicting definitions of disability.   </vt:lpstr>
      <vt:lpstr>Tips for Preparedness</vt:lpstr>
      <vt:lpstr>PowerPoint Presentation</vt:lpstr>
      <vt:lpstr>PowerPoint Presentation</vt:lpstr>
      <vt:lpstr>PowerPoint Presentation</vt:lpstr>
      <vt:lpstr>2. Know the hazards in your area</vt:lpstr>
      <vt:lpstr>3. Make a Plan</vt:lpstr>
      <vt:lpstr>Creating Your  Personal Plan</vt:lpstr>
      <vt:lpstr>Communication </vt:lpstr>
      <vt:lpstr>Evacuations</vt:lpstr>
      <vt:lpstr>Sheltering -in- Place</vt:lpstr>
      <vt:lpstr>4. Grab list/ Go bag</vt:lpstr>
      <vt:lpstr>Grab list/ Go bag Tips for Medications </vt:lpstr>
      <vt:lpstr>Grab list/ Go bag Tips for People Who are Deaf or Hard of Hearing </vt:lpstr>
      <vt:lpstr>Grab list/ Go bag Tips for People Who are Blind or Have Low Vision</vt:lpstr>
      <vt:lpstr>Grab list/ Go bag Tips for People with an Added Mobility Need </vt:lpstr>
      <vt:lpstr>Grab list/ Go bag Tips for People with an Added Mobility Need Continued </vt:lpstr>
      <vt:lpstr>Build a Kit for Your Pet</vt:lpstr>
      <vt:lpstr>PowerPoint Presentation</vt:lpstr>
      <vt:lpstr>Center for Inclusive Design and Engineering: Surviving In Place</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and Functional Needs Disaster Preparedness </dc:title>
  <dc:creator>Taylor Smith</dc:creator>
  <cp:lastModifiedBy>Taylor Smith</cp:lastModifiedBy>
  <cp:revision>1</cp:revision>
  <dcterms:modified xsi:type="dcterms:W3CDTF">2024-03-14T18:43:28Z</dcterms:modified>
</cp:coreProperties>
</file>